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8" r:id="rId2"/>
    <p:sldId id="260" r:id="rId3"/>
    <p:sldId id="261" r:id="rId4"/>
    <p:sldId id="262" r:id="rId5"/>
    <p:sldId id="263" r:id="rId6"/>
    <p:sldId id="265" r:id="rId7"/>
    <p:sldId id="266" r:id="rId8"/>
    <p:sldId id="268" r:id="rId9"/>
    <p:sldId id="269" r:id="rId10"/>
    <p:sldId id="270" r:id="rId11"/>
    <p:sldId id="289"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4" autoAdjust="0"/>
    <p:restoredTop sz="94660"/>
  </p:normalViewPr>
  <p:slideViewPr>
    <p:cSldViewPr snapToGrid="0">
      <p:cViewPr varScale="1">
        <p:scale>
          <a:sx n="112" d="100"/>
          <a:sy n="112" d="100"/>
        </p:scale>
        <p:origin x="624" y="192"/>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055CF-8DEB-4A02-949A-DE72B6AC5D37}"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082E8A29-955A-4C7C-A174-3E9DCD4DC89B}">
      <dgm:prSet phldrT="[Text]" custT="1"/>
      <dgm:spPr/>
      <dgm:t>
        <a:bodyPr/>
        <a:lstStyle/>
        <a:p>
          <a:r>
            <a:rPr lang="en-US" sz="3200" dirty="0" smtClean="0"/>
            <a:t>The What</a:t>
          </a:r>
          <a:endParaRPr lang="en-US" sz="3200" dirty="0"/>
        </a:p>
      </dgm:t>
    </dgm:pt>
    <dgm:pt modelId="{BA7938E6-8DFA-40B7-B4C4-EACC6D85FC31}" type="parTrans" cxnId="{2986897A-7787-444F-B6C8-41F3823EF3C1}">
      <dgm:prSet/>
      <dgm:spPr/>
      <dgm:t>
        <a:bodyPr/>
        <a:lstStyle/>
        <a:p>
          <a:endParaRPr lang="en-US"/>
        </a:p>
      </dgm:t>
    </dgm:pt>
    <dgm:pt modelId="{C2176686-D23E-48EB-9D1B-1A1B46236638}" type="sibTrans" cxnId="{2986897A-7787-444F-B6C8-41F3823EF3C1}">
      <dgm:prSet/>
      <dgm:spPr/>
      <dgm:t>
        <a:bodyPr/>
        <a:lstStyle/>
        <a:p>
          <a:endParaRPr lang="en-US"/>
        </a:p>
      </dgm:t>
    </dgm:pt>
    <dgm:pt modelId="{97AFB725-9839-43BA-B026-0DD6AA03AD9C}">
      <dgm:prSet phldrT="[Text]"/>
      <dgm:spPr/>
      <dgm:t>
        <a:bodyPr/>
        <a:lstStyle/>
        <a:p>
          <a:r>
            <a:rPr lang="en-US" sz="2000" dirty="0" smtClean="0"/>
            <a:t>Will be implemented in the 2018-2019 school year</a:t>
          </a:r>
          <a:endParaRPr lang="en-US" sz="2000" dirty="0"/>
        </a:p>
      </dgm:t>
    </dgm:pt>
    <dgm:pt modelId="{CC01022B-5039-457F-931E-79459E3C1DC4}" type="parTrans" cxnId="{97004F90-D1DB-4A84-A8AE-504DE1F07341}">
      <dgm:prSet/>
      <dgm:spPr/>
      <dgm:t>
        <a:bodyPr/>
        <a:lstStyle/>
        <a:p>
          <a:endParaRPr lang="en-US"/>
        </a:p>
      </dgm:t>
    </dgm:pt>
    <dgm:pt modelId="{D5C26250-A06D-4B41-BC14-92648809C21F}" type="sibTrans" cxnId="{97004F90-D1DB-4A84-A8AE-504DE1F07341}">
      <dgm:prSet/>
      <dgm:spPr/>
      <dgm:t>
        <a:bodyPr/>
        <a:lstStyle/>
        <a:p>
          <a:endParaRPr lang="en-US"/>
        </a:p>
      </dgm:t>
    </dgm:pt>
    <dgm:pt modelId="{B6E26FFC-9977-4BBC-BEC7-3D6B63754E52}">
      <dgm:prSet phldrT="[Text]" custT="1"/>
      <dgm:spPr/>
      <dgm:t>
        <a:bodyPr/>
        <a:lstStyle/>
        <a:p>
          <a:r>
            <a:rPr lang="en-US" sz="3200" dirty="0" smtClean="0"/>
            <a:t>The How</a:t>
          </a:r>
          <a:endParaRPr lang="en-US" sz="3200" dirty="0"/>
        </a:p>
      </dgm:t>
    </dgm:pt>
    <dgm:pt modelId="{5CEFBD89-2F4F-4B51-A98A-0F3C86494166}" type="parTrans" cxnId="{17E73148-9C08-4999-B21E-F3C5A0E3FC0C}">
      <dgm:prSet/>
      <dgm:spPr/>
      <dgm:t>
        <a:bodyPr/>
        <a:lstStyle/>
        <a:p>
          <a:endParaRPr lang="en-US"/>
        </a:p>
      </dgm:t>
    </dgm:pt>
    <dgm:pt modelId="{48634C00-2335-4923-9072-EB7482323D9C}" type="sibTrans" cxnId="{17E73148-9C08-4999-B21E-F3C5A0E3FC0C}">
      <dgm:prSet/>
      <dgm:spPr/>
      <dgm:t>
        <a:bodyPr/>
        <a:lstStyle/>
        <a:p>
          <a:endParaRPr lang="en-US"/>
        </a:p>
      </dgm:t>
    </dgm:pt>
    <dgm:pt modelId="{CBCC21F5-552F-4D39-812E-6FCD4A366F58}">
      <dgm:prSet phldrT="[Text]"/>
      <dgm:spPr/>
      <dgm:t>
        <a:bodyPr/>
        <a:lstStyle/>
        <a:p>
          <a:r>
            <a:rPr lang="en-US" sz="2000" dirty="0" smtClean="0"/>
            <a:t>Developed as a solution to the disconnected and cluttered current Tennessee science standards. </a:t>
          </a:r>
          <a:endParaRPr lang="en-US" sz="2000" dirty="0"/>
        </a:p>
      </dgm:t>
    </dgm:pt>
    <dgm:pt modelId="{4A973A1C-85F1-4969-A536-D29940229E2C}" type="parTrans" cxnId="{3C41F2E0-4620-40B4-9857-68872B278EFB}">
      <dgm:prSet/>
      <dgm:spPr/>
      <dgm:t>
        <a:bodyPr/>
        <a:lstStyle/>
        <a:p>
          <a:endParaRPr lang="en-US"/>
        </a:p>
      </dgm:t>
    </dgm:pt>
    <dgm:pt modelId="{3640B940-6901-481F-ADF7-6B77DEEED764}" type="sibTrans" cxnId="{3C41F2E0-4620-40B4-9857-68872B278EFB}">
      <dgm:prSet/>
      <dgm:spPr/>
      <dgm:t>
        <a:bodyPr/>
        <a:lstStyle/>
        <a:p>
          <a:endParaRPr lang="en-US"/>
        </a:p>
      </dgm:t>
    </dgm:pt>
    <dgm:pt modelId="{6D0E5D9F-7263-4526-A227-51301233F549}">
      <dgm:prSet phldrT="[Text]"/>
      <dgm:spPr/>
      <dgm:t>
        <a:bodyPr/>
        <a:lstStyle/>
        <a:p>
          <a:r>
            <a:rPr lang="en-US" dirty="0" smtClean="0"/>
            <a:t>The</a:t>
          </a:r>
          <a:r>
            <a:rPr lang="en-US" baseline="0" dirty="0" smtClean="0"/>
            <a:t> Why</a:t>
          </a:r>
          <a:endParaRPr lang="en-US" dirty="0"/>
        </a:p>
      </dgm:t>
    </dgm:pt>
    <dgm:pt modelId="{23416D07-25F8-426C-BC65-639E6BCF4D6D}" type="parTrans" cxnId="{C8C462C6-33A3-4E8B-91FE-36DBE92F1C4A}">
      <dgm:prSet/>
      <dgm:spPr/>
      <dgm:t>
        <a:bodyPr/>
        <a:lstStyle/>
        <a:p>
          <a:endParaRPr lang="en-US"/>
        </a:p>
      </dgm:t>
    </dgm:pt>
    <dgm:pt modelId="{DE289E29-1989-4D8E-8AA6-F030105B3F13}" type="sibTrans" cxnId="{C8C462C6-33A3-4E8B-91FE-36DBE92F1C4A}">
      <dgm:prSet/>
      <dgm:spPr/>
      <dgm:t>
        <a:bodyPr/>
        <a:lstStyle/>
        <a:p>
          <a:endParaRPr lang="en-US"/>
        </a:p>
      </dgm:t>
    </dgm:pt>
    <dgm:pt modelId="{F3256203-D9D1-492A-B801-68C1A32486F0}">
      <dgm:prSet phldrT="[Text]"/>
      <dgm:spPr/>
      <dgm:t>
        <a:bodyPr/>
        <a:lstStyle/>
        <a:p>
          <a:r>
            <a:rPr lang="en-US" dirty="0" smtClean="0"/>
            <a:t>The New Science Framework was created the address the following research on scientific learning. </a:t>
          </a:r>
          <a:endParaRPr lang="en-US" dirty="0"/>
        </a:p>
      </dgm:t>
    </dgm:pt>
    <dgm:pt modelId="{E9A20291-2E30-4C14-BB7D-DC095A20ECB6}" type="parTrans" cxnId="{1B8E71B0-2D3A-4AB0-8843-CFDACEDC3198}">
      <dgm:prSet/>
      <dgm:spPr/>
      <dgm:t>
        <a:bodyPr/>
        <a:lstStyle/>
        <a:p>
          <a:endParaRPr lang="en-US"/>
        </a:p>
      </dgm:t>
    </dgm:pt>
    <dgm:pt modelId="{6C9440D0-8847-40C0-98BC-2B5EA5745C3A}" type="sibTrans" cxnId="{1B8E71B0-2D3A-4AB0-8843-CFDACEDC3198}">
      <dgm:prSet/>
      <dgm:spPr/>
      <dgm:t>
        <a:bodyPr/>
        <a:lstStyle/>
        <a:p>
          <a:endParaRPr lang="en-US"/>
        </a:p>
      </dgm:t>
    </dgm:pt>
    <dgm:pt modelId="{23A0DE4A-FE92-496E-B335-3433CEFB74E9}">
      <dgm:prSet phldrT="[Text]"/>
      <dgm:spPr/>
      <dgm:t>
        <a:bodyPr/>
        <a:lstStyle/>
        <a:p>
          <a:r>
            <a:rPr lang="en-US" sz="2000" dirty="0" smtClean="0"/>
            <a:t>Reviewed in the Fall of 2016</a:t>
          </a:r>
          <a:endParaRPr lang="en-US" sz="2000" dirty="0"/>
        </a:p>
      </dgm:t>
    </dgm:pt>
    <dgm:pt modelId="{55DF926D-029A-4E18-95C4-77A5A37CAE40}" type="sibTrans" cxnId="{67A03D8F-F327-4A9F-ABBC-1EB67EFD1ECB}">
      <dgm:prSet/>
      <dgm:spPr/>
      <dgm:t>
        <a:bodyPr/>
        <a:lstStyle/>
        <a:p>
          <a:endParaRPr lang="en-US"/>
        </a:p>
      </dgm:t>
    </dgm:pt>
    <dgm:pt modelId="{68935D38-FEDC-4CD3-8002-43CB3944BEAF}" type="parTrans" cxnId="{67A03D8F-F327-4A9F-ABBC-1EB67EFD1ECB}">
      <dgm:prSet/>
      <dgm:spPr/>
      <dgm:t>
        <a:bodyPr/>
        <a:lstStyle/>
        <a:p>
          <a:endParaRPr lang="en-US"/>
        </a:p>
      </dgm:t>
    </dgm:pt>
    <dgm:pt modelId="{A97FC57D-50D6-4D43-99C3-06D09820F122}">
      <dgm:prSet phldrT="[Text]"/>
      <dgm:spPr/>
      <dgm:t>
        <a:bodyPr/>
        <a:lstStyle/>
        <a:p>
          <a:r>
            <a:rPr lang="en-US" sz="2000" dirty="0" smtClean="0"/>
            <a:t>The New Science Standards were developed to promote rigorous science instruction.</a:t>
          </a:r>
          <a:endParaRPr lang="en-US" sz="2000" dirty="0"/>
        </a:p>
      </dgm:t>
    </dgm:pt>
    <dgm:pt modelId="{C17BCABE-BEF2-4CC4-B037-B6B4866665CD}" type="sibTrans" cxnId="{D286A548-6BB0-4DED-9FB5-D87042DDBE0A}">
      <dgm:prSet/>
      <dgm:spPr/>
      <dgm:t>
        <a:bodyPr/>
        <a:lstStyle/>
        <a:p>
          <a:endParaRPr lang="en-US"/>
        </a:p>
      </dgm:t>
    </dgm:pt>
    <dgm:pt modelId="{5DD877C7-E4D9-4A68-A305-5A7689D3DBE7}" type="parTrans" cxnId="{D286A548-6BB0-4DED-9FB5-D87042DDBE0A}">
      <dgm:prSet/>
      <dgm:spPr/>
      <dgm:t>
        <a:bodyPr/>
        <a:lstStyle/>
        <a:p>
          <a:endParaRPr lang="en-US"/>
        </a:p>
      </dgm:t>
    </dgm:pt>
    <dgm:pt modelId="{6F1872F4-A030-4D64-A17C-72EA1ABBD62E}" type="pres">
      <dgm:prSet presAssocID="{CF9055CF-8DEB-4A02-949A-DE72B6AC5D37}" presName="Name0" presStyleCnt="0">
        <dgm:presLayoutVars>
          <dgm:dir/>
          <dgm:resizeHandles val="exact"/>
        </dgm:presLayoutVars>
      </dgm:prSet>
      <dgm:spPr/>
      <dgm:t>
        <a:bodyPr/>
        <a:lstStyle/>
        <a:p>
          <a:endParaRPr lang="en-US"/>
        </a:p>
      </dgm:t>
    </dgm:pt>
    <dgm:pt modelId="{98302F07-D6A9-46A5-9807-EBF6C9F5B2DD}" type="pres">
      <dgm:prSet presAssocID="{082E8A29-955A-4C7C-A174-3E9DCD4DC89B}" presName="node" presStyleLbl="node1" presStyleIdx="0" presStyleCnt="3" custScaleX="110518" custLinFactNeighborX="-68984" custLinFactNeighborY="-1043">
        <dgm:presLayoutVars>
          <dgm:bulletEnabled val="1"/>
        </dgm:presLayoutVars>
      </dgm:prSet>
      <dgm:spPr/>
      <dgm:t>
        <a:bodyPr/>
        <a:lstStyle/>
        <a:p>
          <a:endParaRPr lang="en-US"/>
        </a:p>
      </dgm:t>
    </dgm:pt>
    <dgm:pt modelId="{6681DF6F-8E98-430C-9A87-14BEC6C3269E}" type="pres">
      <dgm:prSet presAssocID="{C2176686-D23E-48EB-9D1B-1A1B46236638}" presName="sibTrans" presStyleCnt="0"/>
      <dgm:spPr/>
    </dgm:pt>
    <dgm:pt modelId="{DAD9059A-916A-4916-A2A8-B42491568DD3}" type="pres">
      <dgm:prSet presAssocID="{B6E26FFC-9977-4BBC-BEC7-3D6B63754E52}" presName="node" presStyleLbl="node1" presStyleIdx="1" presStyleCnt="3" custLinFactNeighborX="28" custLinFactNeighborY="-521">
        <dgm:presLayoutVars>
          <dgm:bulletEnabled val="1"/>
        </dgm:presLayoutVars>
      </dgm:prSet>
      <dgm:spPr/>
      <dgm:t>
        <a:bodyPr/>
        <a:lstStyle/>
        <a:p>
          <a:endParaRPr lang="en-US"/>
        </a:p>
      </dgm:t>
    </dgm:pt>
    <dgm:pt modelId="{39AEACD1-F8CF-4528-8379-DAA829B3790B}" type="pres">
      <dgm:prSet presAssocID="{48634C00-2335-4923-9072-EB7482323D9C}" presName="sibTrans" presStyleCnt="0"/>
      <dgm:spPr/>
    </dgm:pt>
    <dgm:pt modelId="{25A33852-3C4B-4406-8856-3A4D6201948C}" type="pres">
      <dgm:prSet presAssocID="{6D0E5D9F-7263-4526-A227-51301233F549}" presName="node" presStyleLbl="node1" presStyleIdx="2" presStyleCnt="3" custLinFactNeighborX="-24236">
        <dgm:presLayoutVars>
          <dgm:bulletEnabled val="1"/>
        </dgm:presLayoutVars>
      </dgm:prSet>
      <dgm:spPr/>
      <dgm:t>
        <a:bodyPr/>
        <a:lstStyle/>
        <a:p>
          <a:endParaRPr lang="en-US"/>
        </a:p>
      </dgm:t>
    </dgm:pt>
  </dgm:ptLst>
  <dgm:cxnLst>
    <dgm:cxn modelId="{17E73148-9C08-4999-B21E-F3C5A0E3FC0C}" srcId="{CF9055CF-8DEB-4A02-949A-DE72B6AC5D37}" destId="{B6E26FFC-9977-4BBC-BEC7-3D6B63754E52}" srcOrd="1" destOrd="0" parTransId="{5CEFBD89-2F4F-4B51-A98A-0F3C86494166}" sibTransId="{48634C00-2335-4923-9072-EB7482323D9C}"/>
    <dgm:cxn modelId="{EED0DA5F-6F49-4A21-8F4B-8A8177505B5C}" type="presOf" srcId="{B6E26FFC-9977-4BBC-BEC7-3D6B63754E52}" destId="{DAD9059A-916A-4916-A2A8-B42491568DD3}" srcOrd="0" destOrd="0" presId="urn:microsoft.com/office/officeart/2005/8/layout/hList6"/>
    <dgm:cxn modelId="{DB059F7B-501F-4E5F-99BB-09DC9713D70C}" type="presOf" srcId="{A97FC57D-50D6-4D43-99C3-06D09820F122}" destId="{98302F07-D6A9-46A5-9807-EBF6C9F5B2DD}" srcOrd="0" destOrd="1" presId="urn:microsoft.com/office/officeart/2005/8/layout/hList6"/>
    <dgm:cxn modelId="{20E27D8C-421B-4E8E-A4C1-070C19298D25}" type="presOf" srcId="{CBCC21F5-552F-4D39-812E-6FCD4A366F58}" destId="{DAD9059A-916A-4916-A2A8-B42491568DD3}" srcOrd="0" destOrd="1" presId="urn:microsoft.com/office/officeart/2005/8/layout/hList6"/>
    <dgm:cxn modelId="{C41904D1-F20F-4918-A6F7-71AA33343E91}" type="presOf" srcId="{6D0E5D9F-7263-4526-A227-51301233F549}" destId="{25A33852-3C4B-4406-8856-3A4D6201948C}" srcOrd="0" destOrd="0" presId="urn:microsoft.com/office/officeart/2005/8/layout/hList6"/>
    <dgm:cxn modelId="{67A03D8F-F327-4A9F-ABBC-1EB67EFD1ECB}" srcId="{082E8A29-955A-4C7C-A174-3E9DCD4DC89B}" destId="{23A0DE4A-FE92-496E-B335-3433CEFB74E9}" srcOrd="1" destOrd="0" parTransId="{68935D38-FEDC-4CD3-8002-43CB3944BEAF}" sibTransId="{55DF926D-029A-4E18-95C4-77A5A37CAE40}"/>
    <dgm:cxn modelId="{D286A548-6BB0-4DED-9FB5-D87042DDBE0A}" srcId="{082E8A29-955A-4C7C-A174-3E9DCD4DC89B}" destId="{A97FC57D-50D6-4D43-99C3-06D09820F122}" srcOrd="0" destOrd="0" parTransId="{5DD877C7-E4D9-4A68-A305-5A7689D3DBE7}" sibTransId="{C17BCABE-BEF2-4CC4-B037-B6B4866665CD}"/>
    <dgm:cxn modelId="{2986897A-7787-444F-B6C8-41F3823EF3C1}" srcId="{CF9055CF-8DEB-4A02-949A-DE72B6AC5D37}" destId="{082E8A29-955A-4C7C-A174-3E9DCD4DC89B}" srcOrd="0" destOrd="0" parTransId="{BA7938E6-8DFA-40B7-B4C4-EACC6D85FC31}" sibTransId="{C2176686-D23E-48EB-9D1B-1A1B46236638}"/>
    <dgm:cxn modelId="{3C41F2E0-4620-40B4-9857-68872B278EFB}" srcId="{B6E26FFC-9977-4BBC-BEC7-3D6B63754E52}" destId="{CBCC21F5-552F-4D39-812E-6FCD4A366F58}" srcOrd="0" destOrd="0" parTransId="{4A973A1C-85F1-4969-A536-D29940229E2C}" sibTransId="{3640B940-6901-481F-ADF7-6B77DEEED764}"/>
    <dgm:cxn modelId="{97004F90-D1DB-4A84-A8AE-504DE1F07341}" srcId="{082E8A29-955A-4C7C-A174-3E9DCD4DC89B}" destId="{97AFB725-9839-43BA-B026-0DD6AA03AD9C}" srcOrd="2" destOrd="0" parTransId="{CC01022B-5039-457F-931E-79459E3C1DC4}" sibTransId="{D5C26250-A06D-4B41-BC14-92648809C21F}"/>
    <dgm:cxn modelId="{1B8E71B0-2D3A-4AB0-8843-CFDACEDC3198}" srcId="{6D0E5D9F-7263-4526-A227-51301233F549}" destId="{F3256203-D9D1-492A-B801-68C1A32486F0}" srcOrd="0" destOrd="0" parTransId="{E9A20291-2E30-4C14-BB7D-DC095A20ECB6}" sibTransId="{6C9440D0-8847-40C0-98BC-2B5EA5745C3A}"/>
    <dgm:cxn modelId="{51EBF546-7AC0-4690-964F-7E54DF80742C}" type="presOf" srcId="{23A0DE4A-FE92-496E-B335-3433CEFB74E9}" destId="{98302F07-D6A9-46A5-9807-EBF6C9F5B2DD}" srcOrd="0" destOrd="2" presId="urn:microsoft.com/office/officeart/2005/8/layout/hList6"/>
    <dgm:cxn modelId="{AF0245ED-DAD2-4429-9EB4-274245C9521C}" type="presOf" srcId="{082E8A29-955A-4C7C-A174-3E9DCD4DC89B}" destId="{98302F07-D6A9-46A5-9807-EBF6C9F5B2DD}" srcOrd="0" destOrd="0" presId="urn:microsoft.com/office/officeart/2005/8/layout/hList6"/>
    <dgm:cxn modelId="{357C66AB-ABE0-4D21-99D1-10BAE82AA89D}" type="presOf" srcId="{97AFB725-9839-43BA-B026-0DD6AA03AD9C}" destId="{98302F07-D6A9-46A5-9807-EBF6C9F5B2DD}" srcOrd="0" destOrd="3" presId="urn:microsoft.com/office/officeart/2005/8/layout/hList6"/>
    <dgm:cxn modelId="{C8C462C6-33A3-4E8B-91FE-36DBE92F1C4A}" srcId="{CF9055CF-8DEB-4A02-949A-DE72B6AC5D37}" destId="{6D0E5D9F-7263-4526-A227-51301233F549}" srcOrd="2" destOrd="0" parTransId="{23416D07-25F8-426C-BC65-639E6BCF4D6D}" sibTransId="{DE289E29-1989-4D8E-8AA6-F030105B3F13}"/>
    <dgm:cxn modelId="{24179AE2-AA7E-4702-A358-E95F80152CCA}" type="presOf" srcId="{CF9055CF-8DEB-4A02-949A-DE72B6AC5D37}" destId="{6F1872F4-A030-4D64-A17C-72EA1ABBD62E}" srcOrd="0" destOrd="0" presId="urn:microsoft.com/office/officeart/2005/8/layout/hList6"/>
    <dgm:cxn modelId="{E6B8E53F-31FB-4AC0-997B-71B4CE515E8C}" type="presOf" srcId="{F3256203-D9D1-492A-B801-68C1A32486F0}" destId="{25A33852-3C4B-4406-8856-3A4D6201948C}" srcOrd="0" destOrd="1" presId="urn:microsoft.com/office/officeart/2005/8/layout/hList6"/>
    <dgm:cxn modelId="{7F343083-CD68-44DF-BAA4-DF4C35A1651C}" type="presParOf" srcId="{6F1872F4-A030-4D64-A17C-72EA1ABBD62E}" destId="{98302F07-D6A9-46A5-9807-EBF6C9F5B2DD}" srcOrd="0" destOrd="0" presId="urn:microsoft.com/office/officeart/2005/8/layout/hList6"/>
    <dgm:cxn modelId="{267CFCCA-EA40-49C5-81A3-6FC74A808B00}" type="presParOf" srcId="{6F1872F4-A030-4D64-A17C-72EA1ABBD62E}" destId="{6681DF6F-8E98-430C-9A87-14BEC6C3269E}" srcOrd="1" destOrd="0" presId="urn:microsoft.com/office/officeart/2005/8/layout/hList6"/>
    <dgm:cxn modelId="{BC7A9BB1-F4C9-4C73-A716-915AAF273E5E}" type="presParOf" srcId="{6F1872F4-A030-4D64-A17C-72EA1ABBD62E}" destId="{DAD9059A-916A-4916-A2A8-B42491568DD3}" srcOrd="2" destOrd="0" presId="urn:microsoft.com/office/officeart/2005/8/layout/hList6"/>
    <dgm:cxn modelId="{965F03D3-ECE8-403F-9ADC-5AA4E399BE19}" type="presParOf" srcId="{6F1872F4-A030-4D64-A17C-72EA1ABBD62E}" destId="{39AEACD1-F8CF-4528-8379-DAA829B3790B}" srcOrd="3" destOrd="0" presId="urn:microsoft.com/office/officeart/2005/8/layout/hList6"/>
    <dgm:cxn modelId="{722F98B6-D256-46FF-AC19-072E35EA120D}" type="presParOf" srcId="{6F1872F4-A030-4D64-A17C-72EA1ABBD62E}" destId="{25A33852-3C4B-4406-8856-3A4D6201948C}"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02F07-D6A9-46A5-9807-EBF6C9F5B2DD}">
      <dsp:nvSpPr>
        <dsp:cNvPr id="0" name=""/>
        <dsp:cNvSpPr/>
      </dsp:nvSpPr>
      <dsp:spPr>
        <a:xfrm rot="16200000">
          <a:off x="-353371" y="353371"/>
          <a:ext cx="4417868" cy="3711124"/>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0" tIns="0" rIns="203200" bIns="0" numCol="1" spcCol="1270" anchor="t" anchorCtr="0">
          <a:noAutofit/>
        </a:bodyPr>
        <a:lstStyle/>
        <a:p>
          <a:pPr lvl="0" algn="l" defTabSz="1422400">
            <a:lnSpc>
              <a:spcPct val="90000"/>
            </a:lnSpc>
            <a:spcBef>
              <a:spcPct val="0"/>
            </a:spcBef>
            <a:spcAft>
              <a:spcPct val="35000"/>
            </a:spcAft>
          </a:pPr>
          <a:r>
            <a:rPr lang="en-US" sz="3200" kern="1200" dirty="0" smtClean="0"/>
            <a:t>The What</a:t>
          </a:r>
          <a:endParaRPr lang="en-US" sz="3200" kern="1200" dirty="0"/>
        </a:p>
        <a:p>
          <a:pPr marL="228600" lvl="1" indent="-228600" algn="l" defTabSz="889000">
            <a:lnSpc>
              <a:spcPct val="90000"/>
            </a:lnSpc>
            <a:spcBef>
              <a:spcPct val="0"/>
            </a:spcBef>
            <a:spcAft>
              <a:spcPct val="15000"/>
            </a:spcAft>
            <a:buChar char="•"/>
          </a:pPr>
          <a:r>
            <a:rPr lang="en-US" sz="2000" kern="1200" dirty="0" smtClean="0"/>
            <a:t>The New Science Standards were developed to promote rigorous science instruction.</a:t>
          </a:r>
          <a:endParaRPr lang="en-US" sz="2000" kern="1200" dirty="0"/>
        </a:p>
        <a:p>
          <a:pPr marL="228600" lvl="1" indent="-228600" algn="l" defTabSz="889000">
            <a:lnSpc>
              <a:spcPct val="90000"/>
            </a:lnSpc>
            <a:spcBef>
              <a:spcPct val="0"/>
            </a:spcBef>
            <a:spcAft>
              <a:spcPct val="15000"/>
            </a:spcAft>
            <a:buChar char="•"/>
          </a:pPr>
          <a:r>
            <a:rPr lang="en-US" sz="2000" kern="1200" dirty="0" smtClean="0"/>
            <a:t>Reviewed in the Fall of 2016</a:t>
          </a:r>
          <a:endParaRPr lang="en-US" sz="2000" kern="1200" dirty="0"/>
        </a:p>
        <a:p>
          <a:pPr marL="228600" lvl="1" indent="-228600" algn="l" defTabSz="889000">
            <a:lnSpc>
              <a:spcPct val="90000"/>
            </a:lnSpc>
            <a:spcBef>
              <a:spcPct val="0"/>
            </a:spcBef>
            <a:spcAft>
              <a:spcPct val="15000"/>
            </a:spcAft>
            <a:buChar char="•"/>
          </a:pPr>
          <a:r>
            <a:rPr lang="en-US" sz="2000" kern="1200" dirty="0" smtClean="0"/>
            <a:t>Will be implemented in the 2018-2019 school year</a:t>
          </a:r>
          <a:endParaRPr lang="en-US" sz="2000" kern="1200" dirty="0"/>
        </a:p>
      </dsp:txBody>
      <dsp:txXfrm rot="5400000">
        <a:off x="1" y="883573"/>
        <a:ext cx="3711124" cy="2650720"/>
      </dsp:txXfrm>
    </dsp:sp>
    <dsp:sp modelId="{DAD9059A-916A-4916-A2A8-B42491568DD3}">
      <dsp:nvSpPr>
        <dsp:cNvPr id="0" name=""/>
        <dsp:cNvSpPr/>
      </dsp:nvSpPr>
      <dsp:spPr>
        <a:xfrm rot="16200000">
          <a:off x="3434387" y="529965"/>
          <a:ext cx="4417868" cy="3357937"/>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0" tIns="0" rIns="203200" bIns="0" numCol="1" spcCol="1270" anchor="t" anchorCtr="0">
          <a:noAutofit/>
        </a:bodyPr>
        <a:lstStyle/>
        <a:p>
          <a:pPr lvl="0" algn="l" defTabSz="1422400">
            <a:lnSpc>
              <a:spcPct val="90000"/>
            </a:lnSpc>
            <a:spcBef>
              <a:spcPct val="0"/>
            </a:spcBef>
            <a:spcAft>
              <a:spcPct val="35000"/>
            </a:spcAft>
          </a:pPr>
          <a:r>
            <a:rPr lang="en-US" sz="3200" kern="1200" dirty="0" smtClean="0"/>
            <a:t>The How</a:t>
          </a:r>
          <a:endParaRPr lang="en-US" sz="3200" kern="1200" dirty="0"/>
        </a:p>
        <a:p>
          <a:pPr marL="228600" lvl="1" indent="-228600" algn="l" defTabSz="889000">
            <a:lnSpc>
              <a:spcPct val="90000"/>
            </a:lnSpc>
            <a:spcBef>
              <a:spcPct val="0"/>
            </a:spcBef>
            <a:spcAft>
              <a:spcPct val="15000"/>
            </a:spcAft>
            <a:buChar char="•"/>
          </a:pPr>
          <a:r>
            <a:rPr lang="en-US" sz="2000" kern="1200" dirty="0" smtClean="0"/>
            <a:t>Developed as a solution to the disconnected and cluttered current Tennessee science standards. </a:t>
          </a:r>
          <a:endParaRPr lang="en-US" sz="2000" kern="1200" dirty="0"/>
        </a:p>
      </dsp:txBody>
      <dsp:txXfrm rot="5400000">
        <a:off x="3964353" y="883573"/>
        <a:ext cx="3357937" cy="2650720"/>
      </dsp:txXfrm>
    </dsp:sp>
    <dsp:sp modelId="{25A33852-3C4B-4406-8856-3A4D6201948C}">
      <dsp:nvSpPr>
        <dsp:cNvPr id="0" name=""/>
        <dsp:cNvSpPr/>
      </dsp:nvSpPr>
      <dsp:spPr>
        <a:xfrm rot="16200000">
          <a:off x="6983062" y="529965"/>
          <a:ext cx="4417868" cy="3357937"/>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0" tIns="0" rIns="196949" bIns="0" numCol="1" spcCol="1270" anchor="t" anchorCtr="0">
          <a:noAutofit/>
        </a:bodyPr>
        <a:lstStyle/>
        <a:p>
          <a:pPr lvl="0" algn="l" defTabSz="1377950">
            <a:lnSpc>
              <a:spcPct val="90000"/>
            </a:lnSpc>
            <a:spcBef>
              <a:spcPct val="0"/>
            </a:spcBef>
            <a:spcAft>
              <a:spcPct val="35000"/>
            </a:spcAft>
          </a:pPr>
          <a:r>
            <a:rPr lang="en-US" sz="3100" kern="1200" dirty="0" smtClean="0"/>
            <a:t>The</a:t>
          </a:r>
          <a:r>
            <a:rPr lang="en-US" sz="3100" kern="1200" baseline="0" dirty="0" smtClean="0"/>
            <a:t> Why</a:t>
          </a:r>
          <a:endParaRPr lang="en-US" sz="3100" kern="1200" dirty="0"/>
        </a:p>
        <a:p>
          <a:pPr marL="228600" lvl="1" indent="-228600" algn="l" defTabSz="1066800">
            <a:lnSpc>
              <a:spcPct val="90000"/>
            </a:lnSpc>
            <a:spcBef>
              <a:spcPct val="0"/>
            </a:spcBef>
            <a:spcAft>
              <a:spcPct val="15000"/>
            </a:spcAft>
            <a:buChar char="•"/>
          </a:pPr>
          <a:r>
            <a:rPr lang="en-US" sz="2400" kern="1200" dirty="0" smtClean="0"/>
            <a:t>The New Science Framework was created the address the following research on scientific learning. </a:t>
          </a:r>
          <a:endParaRPr lang="en-US" sz="2400" kern="1200" dirty="0"/>
        </a:p>
      </dsp:txBody>
      <dsp:txXfrm rot="5400000">
        <a:off x="7513028" y="883573"/>
        <a:ext cx="3357937" cy="265072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10/12/17</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10/12/17</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10/12/17</a:t>
            </a:fld>
            <a:endParaRPr lang="en-US" dirty="0"/>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10/12/17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10/12/17</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10/12/17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10/12/17</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10/12/17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10/12/17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10/12/17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10/12/17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smtClean="0"/>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10/12/17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smtClean="0"/>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10/12/17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smtClean="0"/>
              <a:t>Click to edit Master title style</a:t>
            </a:r>
            <a:endParaRPr dirty="0"/>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10/12/17</a:t>
            </a:fld>
            <a:endParaRPr lang="en-US" dirty="0"/>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Modeling Instruction for Science Education</a:t>
            </a:r>
          </a:p>
        </p:txBody>
      </p:sp>
      <p:sp>
        <p:nvSpPr>
          <p:cNvPr id="3" name="Subtitle 2"/>
          <p:cNvSpPr>
            <a:spLocks noGrp="1"/>
          </p:cNvSpPr>
          <p:nvPr>
            <p:ph type="subTitle" idx="1"/>
          </p:nvPr>
        </p:nvSpPr>
        <p:spPr>
          <a:xfrm>
            <a:off x="2899954" y="4538659"/>
            <a:ext cx="9170126" cy="865321"/>
          </a:xfrm>
        </p:spPr>
        <p:txBody>
          <a:bodyPr>
            <a:normAutofit/>
          </a:bodyPr>
          <a:lstStyle/>
          <a:p>
            <a:r>
              <a:rPr lang="en-US" sz="2800" dirty="0"/>
              <a:t>Preparing for the </a:t>
            </a:r>
            <a:r>
              <a:rPr lang="en-US" sz="2800" dirty="0" smtClean="0"/>
              <a:t>New </a:t>
            </a:r>
            <a:r>
              <a:rPr lang="en-US" sz="2800" dirty="0"/>
              <a:t>Tennessee Science Standards</a:t>
            </a:r>
          </a:p>
        </p:txBody>
      </p:sp>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343"/>
            <a:ext cx="9628632" cy="1362113"/>
          </a:xfrm>
        </p:spPr>
        <p:txBody>
          <a:bodyPr>
            <a:normAutofit/>
          </a:bodyPr>
          <a:lstStyle/>
          <a:p>
            <a:r>
              <a:rPr lang="en-US" sz="5400" dirty="0"/>
              <a:t>Structure of the Framework</a:t>
            </a:r>
          </a:p>
        </p:txBody>
      </p:sp>
      <p:sp>
        <p:nvSpPr>
          <p:cNvPr id="3" name="Content Placeholder 2"/>
          <p:cNvSpPr>
            <a:spLocks noGrp="1"/>
          </p:cNvSpPr>
          <p:nvPr>
            <p:ph idx="1"/>
          </p:nvPr>
        </p:nvSpPr>
        <p:spPr>
          <a:xfrm>
            <a:off x="160020" y="2099309"/>
            <a:ext cx="11567160" cy="4530091"/>
          </a:xfrm>
        </p:spPr>
        <p:txBody>
          <a:bodyPr>
            <a:normAutofit/>
          </a:bodyPr>
          <a:lstStyle/>
          <a:p>
            <a:pPr marL="0" indent="0">
              <a:buNone/>
            </a:pPr>
            <a:r>
              <a:rPr lang="en-US" sz="3600" dirty="0"/>
              <a:t>" A narrow focus on content alone has the unfortunate consequence of leaving students with naive conceptions of the nature of scientific inquiry </a:t>
            </a:r>
            <a:r>
              <a:rPr lang="en-US" sz="3600" dirty="0" smtClean="0"/>
              <a:t>(National Research Council) </a:t>
            </a:r>
            <a:r>
              <a:rPr lang="en-US" sz="3600" dirty="0"/>
              <a:t>and the impression that science is </a:t>
            </a:r>
            <a:r>
              <a:rPr lang="en-US" sz="3600" dirty="0" smtClean="0"/>
              <a:t>simply </a:t>
            </a:r>
            <a:r>
              <a:rPr lang="en-US" sz="3600" dirty="0"/>
              <a:t>a body of isolated </a:t>
            </a:r>
            <a:r>
              <a:rPr lang="en-US" sz="3600" dirty="0" smtClean="0"/>
              <a:t>facts.”</a:t>
            </a:r>
          </a:p>
          <a:p>
            <a:pPr marL="0" indent="0">
              <a:buNone/>
            </a:pPr>
            <a:r>
              <a:rPr lang="en-US" sz="3600" dirty="0" smtClean="0"/>
              <a:t>Therefore, the new standards are designed to help students go deeper. </a:t>
            </a:r>
            <a:endParaRPr lang="en-US" sz="3600" dirty="0"/>
          </a:p>
        </p:txBody>
      </p:sp>
    </p:spTree>
    <p:extLst>
      <p:ext uri="{BB962C8B-B14F-4D97-AF65-F5344CB8AC3E}">
        <p14:creationId xmlns:p14="http://schemas.microsoft.com/office/powerpoint/2010/main" val="248050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Activity One </a:t>
            </a:r>
            <a:r>
              <a:rPr lang="mr-IN" sz="5400" dirty="0" smtClean="0"/>
              <a:t>–</a:t>
            </a:r>
            <a:r>
              <a:rPr lang="en-US" sz="5400" dirty="0" smtClean="0"/>
              <a:t> States of Matter</a:t>
            </a:r>
            <a:endParaRPr lang="en-US" sz="5400" dirty="0"/>
          </a:p>
        </p:txBody>
      </p:sp>
      <p:sp>
        <p:nvSpPr>
          <p:cNvPr id="3" name="Content Placeholder 2"/>
          <p:cNvSpPr>
            <a:spLocks noGrp="1"/>
          </p:cNvSpPr>
          <p:nvPr>
            <p:ph idx="1"/>
          </p:nvPr>
        </p:nvSpPr>
        <p:spPr>
          <a:xfrm>
            <a:off x="148590" y="1973579"/>
            <a:ext cx="9628632" cy="3986213"/>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000" dirty="0" smtClean="0"/>
              <a:t>Have you ever tried to run on dry sand? How about running on wet sand? Which is easier and why? </a:t>
            </a:r>
          </a:p>
          <a:p>
            <a:pPr marL="0" marR="0" lvl="0" indent="0" defTabSz="914400" eaLnBrk="1" fontAlgn="auto" latinLnBrk="0" hangingPunct="1">
              <a:lnSpc>
                <a:spcPct val="100000"/>
              </a:lnSpc>
              <a:spcBef>
                <a:spcPts val="0"/>
              </a:spcBef>
              <a:spcAft>
                <a:spcPts val="0"/>
              </a:spcAft>
              <a:buClrTx/>
              <a:buSzTx/>
              <a:buFontTx/>
              <a:buNone/>
              <a:tabLst/>
              <a:defRPr/>
            </a:pPr>
            <a:endParaRPr lang="en-US" sz="4000" dirty="0"/>
          </a:p>
          <a:p>
            <a:pPr marL="0" marR="0" lvl="0" indent="0" defTabSz="914400" eaLnBrk="1" fontAlgn="auto" latinLnBrk="0" hangingPunct="1">
              <a:lnSpc>
                <a:spcPct val="100000"/>
              </a:lnSpc>
              <a:spcBef>
                <a:spcPts val="0"/>
              </a:spcBef>
              <a:spcAft>
                <a:spcPts val="0"/>
              </a:spcAft>
              <a:buClrTx/>
              <a:buSzTx/>
              <a:buFontTx/>
              <a:buNone/>
              <a:tabLst/>
              <a:defRPr/>
            </a:pPr>
            <a:r>
              <a:rPr lang="en-US" sz="4000" dirty="0" smtClean="0"/>
              <a:t>Use the materials put at your desk to experiment. Be ready to discuss your thoughts and sketch your conclusion. </a:t>
            </a:r>
            <a:endParaRPr lang="en-US" sz="4000" dirty="0"/>
          </a:p>
        </p:txBody>
      </p:sp>
      <p:pic>
        <p:nvPicPr>
          <p:cNvPr id="4" name="Picture 3"/>
          <p:cNvPicPr>
            <a:picLocks noChangeAspect="1"/>
          </p:cNvPicPr>
          <p:nvPr/>
        </p:nvPicPr>
        <p:blipFill>
          <a:blip r:embed="rId2"/>
          <a:stretch>
            <a:fillRect/>
          </a:stretch>
        </p:blipFill>
        <p:spPr>
          <a:xfrm>
            <a:off x="8030972" y="3512820"/>
            <a:ext cx="3492500" cy="2324100"/>
          </a:xfrm>
          <a:prstGeom prst="rect">
            <a:avLst/>
          </a:prstGeom>
        </p:spPr>
      </p:pic>
    </p:spTree>
    <p:extLst>
      <p:ext uri="{BB962C8B-B14F-4D97-AF65-F5344CB8AC3E}">
        <p14:creationId xmlns:p14="http://schemas.microsoft.com/office/powerpoint/2010/main" val="139213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0623"/>
            <a:ext cx="9628632" cy="1362113"/>
          </a:xfrm>
        </p:spPr>
        <p:txBody>
          <a:bodyPr>
            <a:normAutofit/>
          </a:bodyPr>
          <a:lstStyle/>
          <a:p>
            <a:r>
              <a:rPr lang="en-US" sz="4800" b="1" dirty="0"/>
              <a:t>Dimension 1: Practices</a:t>
            </a:r>
          </a:p>
        </p:txBody>
      </p:sp>
      <p:sp>
        <p:nvSpPr>
          <p:cNvPr id="3" name="Content Placeholder 2"/>
          <p:cNvSpPr>
            <a:spLocks noGrp="1"/>
          </p:cNvSpPr>
          <p:nvPr>
            <p:ph idx="1"/>
          </p:nvPr>
        </p:nvSpPr>
        <p:spPr>
          <a:xfrm>
            <a:off x="674370" y="2110739"/>
            <a:ext cx="9628632" cy="3986213"/>
          </a:xfrm>
        </p:spPr>
        <p:txBody>
          <a:bodyPr>
            <a:noAutofit/>
          </a:bodyPr>
          <a:lstStyle/>
          <a:p>
            <a:pPr marL="0" indent="0">
              <a:buNone/>
            </a:pPr>
            <a:r>
              <a:rPr lang="en-US" sz="4000" dirty="0"/>
              <a:t>There are at least eight practices that are essential to scientific learning in a K-12 setting. </a:t>
            </a:r>
            <a:endParaRPr lang="en-US" sz="4000" dirty="0" smtClean="0"/>
          </a:p>
          <a:p>
            <a:endParaRPr lang="en-US" sz="4000" dirty="0" smtClean="0"/>
          </a:p>
          <a:p>
            <a:pPr marL="0" indent="0">
              <a:buNone/>
            </a:pPr>
            <a:r>
              <a:rPr lang="en-US" sz="4000" dirty="0" smtClean="0"/>
              <a:t>These </a:t>
            </a:r>
            <a:r>
              <a:rPr lang="en-US" sz="4000" dirty="0"/>
              <a:t>were derived from the practices of scientists and engineers.</a:t>
            </a:r>
          </a:p>
        </p:txBody>
      </p:sp>
    </p:spTree>
    <p:extLst>
      <p:ext uri="{BB962C8B-B14F-4D97-AF65-F5344CB8AC3E}">
        <p14:creationId xmlns:p14="http://schemas.microsoft.com/office/powerpoint/2010/main" val="84266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9193"/>
            <a:ext cx="9628632" cy="1362113"/>
          </a:xfrm>
        </p:spPr>
        <p:txBody>
          <a:bodyPr>
            <a:normAutofit/>
          </a:bodyPr>
          <a:lstStyle/>
          <a:p>
            <a:r>
              <a:rPr lang="en-US" sz="4400" dirty="0" smtClean="0"/>
              <a:t>Dimension 1: Practices</a:t>
            </a:r>
            <a:endParaRPr lang="en-US" sz="4400" dirty="0"/>
          </a:p>
        </p:txBody>
      </p:sp>
      <p:sp>
        <p:nvSpPr>
          <p:cNvPr id="3" name="Content Placeholder 2"/>
          <p:cNvSpPr>
            <a:spLocks noGrp="1"/>
          </p:cNvSpPr>
          <p:nvPr>
            <p:ph idx="1"/>
          </p:nvPr>
        </p:nvSpPr>
        <p:spPr>
          <a:xfrm>
            <a:off x="228600" y="1950719"/>
            <a:ext cx="10188702" cy="3986213"/>
          </a:xfrm>
        </p:spPr>
        <p:txBody>
          <a:bodyPr>
            <a:noAutofit/>
          </a:bodyPr>
          <a:lstStyle/>
          <a:p>
            <a:pPr marL="0" indent="0">
              <a:buNone/>
            </a:pPr>
            <a:r>
              <a:rPr lang="en-US" sz="3600" dirty="0" smtClean="0"/>
              <a:t>Practice One </a:t>
            </a:r>
          </a:p>
          <a:p>
            <a:pPr marL="0" indent="0">
              <a:buNone/>
            </a:pPr>
            <a:r>
              <a:rPr lang="en-US" sz="3600" dirty="0" smtClean="0"/>
              <a:t>Asking Questions and Defining Problems</a:t>
            </a:r>
          </a:p>
          <a:p>
            <a:pPr marL="0" indent="0">
              <a:buNone/>
            </a:pPr>
            <a:r>
              <a:rPr lang="en-US" sz="3600" u="sng" dirty="0" smtClean="0"/>
              <a:t>Science Asks: </a:t>
            </a:r>
          </a:p>
          <a:p>
            <a:pPr marL="0" indent="0">
              <a:buNone/>
            </a:pPr>
            <a:r>
              <a:rPr lang="en-US" sz="3600" dirty="0" smtClean="0"/>
              <a:t>What exists and what happens? </a:t>
            </a:r>
          </a:p>
          <a:p>
            <a:pPr marL="0" indent="0">
              <a:buNone/>
            </a:pPr>
            <a:r>
              <a:rPr lang="en-US" sz="3600" dirty="0" smtClean="0"/>
              <a:t>Why does it happen? </a:t>
            </a:r>
          </a:p>
          <a:p>
            <a:pPr marL="0" indent="0">
              <a:buNone/>
            </a:pPr>
            <a:r>
              <a:rPr lang="en-US" sz="3600" dirty="0" smtClean="0"/>
              <a:t>How does one know? </a:t>
            </a:r>
          </a:p>
          <a:p>
            <a:pPr marL="0" indent="0">
              <a:buNone/>
            </a:pPr>
            <a:endParaRPr lang="en-US" sz="4400" dirty="0"/>
          </a:p>
        </p:txBody>
      </p:sp>
    </p:spTree>
    <p:extLst>
      <p:ext uri="{BB962C8B-B14F-4D97-AF65-F5344CB8AC3E}">
        <p14:creationId xmlns:p14="http://schemas.microsoft.com/office/powerpoint/2010/main" val="299908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2053"/>
            <a:ext cx="9628632" cy="1362113"/>
          </a:xfrm>
        </p:spPr>
        <p:txBody>
          <a:bodyPr>
            <a:normAutofit/>
          </a:bodyPr>
          <a:lstStyle/>
          <a:p>
            <a:r>
              <a:rPr lang="en-US" sz="4400" dirty="0" smtClean="0"/>
              <a:t>Dimension 1: Practice</a:t>
            </a:r>
            <a:endParaRPr lang="en-US" sz="4400" dirty="0"/>
          </a:p>
        </p:txBody>
      </p:sp>
      <p:sp>
        <p:nvSpPr>
          <p:cNvPr id="3" name="Content Placeholder 2"/>
          <p:cNvSpPr>
            <a:spLocks noGrp="1"/>
          </p:cNvSpPr>
          <p:nvPr>
            <p:ph idx="1"/>
          </p:nvPr>
        </p:nvSpPr>
        <p:spPr>
          <a:xfrm>
            <a:off x="354330" y="2167889"/>
            <a:ext cx="11327130" cy="4518661"/>
          </a:xfrm>
        </p:spPr>
        <p:txBody>
          <a:bodyPr>
            <a:normAutofit fontScale="92500" lnSpcReduction="20000"/>
          </a:bodyPr>
          <a:lstStyle/>
          <a:p>
            <a:pPr marL="0" indent="0">
              <a:buNone/>
            </a:pPr>
            <a:r>
              <a:rPr lang="en-US" sz="4000" dirty="0" smtClean="0"/>
              <a:t>Practice Two</a:t>
            </a:r>
          </a:p>
          <a:p>
            <a:pPr marL="0" indent="0" algn="ctr">
              <a:buNone/>
            </a:pPr>
            <a:r>
              <a:rPr lang="en-US" sz="4000" dirty="0" smtClean="0"/>
              <a:t>Developing </a:t>
            </a:r>
            <a:r>
              <a:rPr lang="en-US" sz="4000" dirty="0"/>
              <a:t>and Using Models of Scientific </a:t>
            </a:r>
            <a:r>
              <a:rPr lang="en-US" sz="4000" dirty="0" smtClean="0"/>
              <a:t>Phenomena</a:t>
            </a:r>
          </a:p>
          <a:p>
            <a:pPr marL="0" indent="0" algn="ctr">
              <a:buNone/>
            </a:pPr>
            <a:endParaRPr lang="en-US" sz="4000" dirty="0"/>
          </a:p>
          <a:p>
            <a:pPr marL="0" indent="0" algn="ctr">
              <a:buNone/>
            </a:pPr>
            <a:r>
              <a:rPr lang="en-US" sz="4000" dirty="0" smtClean="0"/>
              <a:t>Building an understanding of models and their role in science helps students to construct and revise mental models of phenomena.  Better mental models, in turn, lead to a deeper understanding of science and enhanced scientific reasoning. </a:t>
            </a:r>
            <a:endParaRPr lang="en-US" sz="4000" dirty="0"/>
          </a:p>
        </p:txBody>
      </p:sp>
    </p:spTree>
    <p:extLst>
      <p:ext uri="{BB962C8B-B14F-4D97-AF65-F5344CB8AC3E}">
        <p14:creationId xmlns:p14="http://schemas.microsoft.com/office/powerpoint/2010/main" val="42196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483"/>
            <a:ext cx="9628632" cy="1362113"/>
          </a:xfrm>
        </p:spPr>
        <p:txBody>
          <a:bodyPr>
            <a:normAutofit/>
          </a:bodyPr>
          <a:lstStyle/>
          <a:p>
            <a:r>
              <a:rPr lang="en-US" sz="4400" dirty="0" smtClean="0"/>
              <a:t>Dimension 1: Practices</a:t>
            </a:r>
            <a:endParaRPr lang="en-US" sz="4400" dirty="0"/>
          </a:p>
        </p:txBody>
      </p:sp>
      <p:sp>
        <p:nvSpPr>
          <p:cNvPr id="3" name="Content Placeholder 2"/>
          <p:cNvSpPr>
            <a:spLocks noGrp="1"/>
          </p:cNvSpPr>
          <p:nvPr>
            <p:ph idx="1"/>
          </p:nvPr>
        </p:nvSpPr>
        <p:spPr>
          <a:xfrm>
            <a:off x="228600" y="2019299"/>
            <a:ext cx="11681460" cy="4655821"/>
          </a:xfrm>
        </p:spPr>
        <p:txBody>
          <a:bodyPr>
            <a:normAutofit fontScale="92500"/>
          </a:bodyPr>
          <a:lstStyle/>
          <a:p>
            <a:pPr marL="0" indent="0">
              <a:buNone/>
            </a:pPr>
            <a:r>
              <a:rPr lang="en-US" sz="4400" dirty="0" smtClean="0"/>
              <a:t>Practice Three</a:t>
            </a:r>
            <a:endParaRPr lang="en-US" sz="4400" dirty="0"/>
          </a:p>
          <a:p>
            <a:pPr marL="0" indent="0" algn="ctr">
              <a:buNone/>
            </a:pPr>
            <a:r>
              <a:rPr lang="en-US" sz="4400" dirty="0" smtClean="0"/>
              <a:t>Planning and Carrying out Investigations</a:t>
            </a:r>
          </a:p>
          <a:p>
            <a:pPr marL="0" indent="0">
              <a:buNone/>
            </a:pPr>
            <a:r>
              <a:rPr lang="en-US" sz="4400" dirty="0" smtClean="0"/>
              <a:t>Students need opportunities to design investigations so that they may learn the importance of such decisions as what to measure, what to keep constant, and how to select the appropriate instruments.  </a:t>
            </a:r>
            <a:endParaRPr lang="en-US" sz="4400" dirty="0"/>
          </a:p>
        </p:txBody>
      </p:sp>
    </p:spTree>
    <p:extLst>
      <p:ext uri="{BB962C8B-B14F-4D97-AF65-F5344CB8AC3E}">
        <p14:creationId xmlns:p14="http://schemas.microsoft.com/office/powerpoint/2010/main" val="177684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4913"/>
            <a:ext cx="9628632" cy="1362113"/>
          </a:xfrm>
        </p:spPr>
        <p:txBody>
          <a:bodyPr>
            <a:normAutofit/>
          </a:bodyPr>
          <a:lstStyle/>
          <a:p>
            <a:r>
              <a:rPr lang="en-US" sz="4400" dirty="0" smtClean="0"/>
              <a:t>Dimension 1: Practice</a:t>
            </a:r>
            <a:endParaRPr lang="en-US" sz="4400" dirty="0"/>
          </a:p>
        </p:txBody>
      </p:sp>
      <p:sp>
        <p:nvSpPr>
          <p:cNvPr id="3" name="Content Placeholder 2"/>
          <p:cNvSpPr>
            <a:spLocks noGrp="1"/>
          </p:cNvSpPr>
          <p:nvPr>
            <p:ph idx="1"/>
          </p:nvPr>
        </p:nvSpPr>
        <p:spPr>
          <a:xfrm>
            <a:off x="537210" y="2076449"/>
            <a:ext cx="9628632" cy="3986213"/>
          </a:xfrm>
        </p:spPr>
        <p:txBody>
          <a:bodyPr>
            <a:normAutofit/>
          </a:bodyPr>
          <a:lstStyle/>
          <a:p>
            <a:pPr marL="0" indent="0">
              <a:buNone/>
            </a:pPr>
            <a:r>
              <a:rPr lang="en-US" sz="4000" dirty="0" smtClean="0"/>
              <a:t>Practice Four</a:t>
            </a:r>
          </a:p>
          <a:p>
            <a:pPr marL="0" indent="0" algn="ctr">
              <a:buNone/>
            </a:pPr>
            <a:r>
              <a:rPr lang="en-US" sz="4000" dirty="0" smtClean="0"/>
              <a:t>Analyzing and interpreting data</a:t>
            </a:r>
          </a:p>
          <a:p>
            <a:pPr marL="0" indent="0">
              <a:buNone/>
            </a:pPr>
            <a:endParaRPr lang="en-US" sz="4000" dirty="0"/>
          </a:p>
        </p:txBody>
      </p:sp>
    </p:spTree>
    <p:extLst>
      <p:ext uri="{BB962C8B-B14F-4D97-AF65-F5344CB8AC3E}">
        <p14:creationId xmlns:p14="http://schemas.microsoft.com/office/powerpoint/2010/main" val="61440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343"/>
            <a:ext cx="9628632" cy="1362113"/>
          </a:xfrm>
        </p:spPr>
        <p:txBody>
          <a:bodyPr>
            <a:normAutofit/>
          </a:bodyPr>
          <a:lstStyle/>
          <a:p>
            <a:r>
              <a:rPr lang="en-US" sz="4400" dirty="0" smtClean="0"/>
              <a:t>Dimension 1: Practice</a:t>
            </a:r>
            <a:endParaRPr lang="en-US" sz="4400" dirty="0"/>
          </a:p>
        </p:txBody>
      </p:sp>
      <p:sp>
        <p:nvSpPr>
          <p:cNvPr id="3" name="Content Placeholder 2"/>
          <p:cNvSpPr>
            <a:spLocks noGrp="1"/>
          </p:cNvSpPr>
          <p:nvPr>
            <p:ph idx="1"/>
          </p:nvPr>
        </p:nvSpPr>
        <p:spPr>
          <a:xfrm>
            <a:off x="262890" y="2110739"/>
            <a:ext cx="11692890" cy="4118611"/>
          </a:xfrm>
        </p:spPr>
        <p:txBody>
          <a:bodyPr>
            <a:normAutofit/>
          </a:bodyPr>
          <a:lstStyle/>
          <a:p>
            <a:pPr marL="0" indent="0">
              <a:buNone/>
            </a:pPr>
            <a:r>
              <a:rPr lang="en-US" sz="4000" dirty="0" smtClean="0"/>
              <a:t>Practice Five</a:t>
            </a:r>
          </a:p>
          <a:p>
            <a:pPr marL="0" indent="0" algn="ctr">
              <a:buNone/>
            </a:pPr>
            <a:r>
              <a:rPr lang="en-US" sz="4000" dirty="0" smtClean="0"/>
              <a:t>Using mathematics, information, computer technology, and computational thinking during scientific investigation. </a:t>
            </a:r>
          </a:p>
          <a:p>
            <a:pPr marL="0" indent="0">
              <a:buNone/>
            </a:pPr>
            <a:endParaRPr lang="en-US" sz="4000" dirty="0"/>
          </a:p>
        </p:txBody>
      </p:sp>
    </p:spTree>
    <p:extLst>
      <p:ext uri="{BB962C8B-B14F-4D97-AF65-F5344CB8AC3E}">
        <p14:creationId xmlns:p14="http://schemas.microsoft.com/office/powerpoint/2010/main" val="24990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483"/>
            <a:ext cx="9628632" cy="1362113"/>
          </a:xfrm>
        </p:spPr>
        <p:txBody>
          <a:bodyPr>
            <a:normAutofit/>
          </a:bodyPr>
          <a:lstStyle/>
          <a:p>
            <a:r>
              <a:rPr lang="en-US" sz="4400" dirty="0" smtClean="0"/>
              <a:t>Dimension 1: Practice</a:t>
            </a:r>
            <a:endParaRPr lang="en-US" sz="4400" dirty="0"/>
          </a:p>
        </p:txBody>
      </p:sp>
      <p:sp>
        <p:nvSpPr>
          <p:cNvPr id="3" name="Content Placeholder 2"/>
          <p:cNvSpPr>
            <a:spLocks noGrp="1"/>
          </p:cNvSpPr>
          <p:nvPr>
            <p:ph idx="1"/>
          </p:nvPr>
        </p:nvSpPr>
        <p:spPr>
          <a:xfrm>
            <a:off x="285750" y="2076449"/>
            <a:ext cx="9628632" cy="3986213"/>
          </a:xfrm>
        </p:spPr>
        <p:txBody>
          <a:bodyPr>
            <a:normAutofit/>
          </a:bodyPr>
          <a:lstStyle/>
          <a:p>
            <a:pPr marL="0" indent="0">
              <a:buNone/>
            </a:pPr>
            <a:r>
              <a:rPr lang="en-US" sz="4000" dirty="0" smtClean="0"/>
              <a:t>Practice Six</a:t>
            </a:r>
          </a:p>
          <a:p>
            <a:pPr marL="0" indent="0" algn="ctr">
              <a:buNone/>
            </a:pPr>
            <a:r>
              <a:rPr lang="en-US" sz="4000" dirty="0" smtClean="0"/>
              <a:t>Constructing explanations (for science) and designing solutions (for engineering)</a:t>
            </a:r>
            <a:endParaRPr lang="en-US" sz="4000" dirty="0"/>
          </a:p>
        </p:txBody>
      </p:sp>
    </p:spTree>
    <p:extLst>
      <p:ext uri="{BB962C8B-B14F-4D97-AF65-F5344CB8AC3E}">
        <p14:creationId xmlns:p14="http://schemas.microsoft.com/office/powerpoint/2010/main" val="170504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343"/>
            <a:ext cx="9628632" cy="1362113"/>
          </a:xfrm>
        </p:spPr>
        <p:txBody>
          <a:bodyPr>
            <a:normAutofit/>
          </a:bodyPr>
          <a:lstStyle/>
          <a:p>
            <a:r>
              <a:rPr lang="en-US" sz="4400" dirty="0" smtClean="0"/>
              <a:t>Dimension 1: Practice</a:t>
            </a:r>
            <a:endParaRPr lang="en-US" sz="4400" dirty="0"/>
          </a:p>
        </p:txBody>
      </p:sp>
      <p:sp>
        <p:nvSpPr>
          <p:cNvPr id="3" name="Content Placeholder 2"/>
          <p:cNvSpPr>
            <a:spLocks noGrp="1"/>
          </p:cNvSpPr>
          <p:nvPr>
            <p:ph idx="1"/>
          </p:nvPr>
        </p:nvSpPr>
        <p:spPr>
          <a:xfrm>
            <a:off x="457200" y="2133599"/>
            <a:ext cx="11304270" cy="4495801"/>
          </a:xfrm>
        </p:spPr>
        <p:txBody>
          <a:bodyPr>
            <a:normAutofit/>
          </a:bodyPr>
          <a:lstStyle/>
          <a:p>
            <a:pPr marL="0" indent="0">
              <a:buNone/>
            </a:pPr>
            <a:r>
              <a:rPr lang="en-US" sz="4000" dirty="0" smtClean="0"/>
              <a:t>Practice Seven</a:t>
            </a:r>
          </a:p>
          <a:p>
            <a:pPr marL="0" indent="0" algn="ctr">
              <a:buNone/>
            </a:pPr>
            <a:r>
              <a:rPr lang="en-US" sz="4000" dirty="0" smtClean="0"/>
              <a:t>Engaging in argument from evidence</a:t>
            </a:r>
          </a:p>
          <a:p>
            <a:pPr marL="0" indent="0" algn="ctr">
              <a:buNone/>
            </a:pPr>
            <a:r>
              <a:rPr lang="en-US" sz="3200" dirty="0" smtClean="0"/>
              <a:t>Learning to argue scientifically offers students not only an opportunity to use their scientific knowledge in justifying an explanation and in identifying the weaknesses in other’s arguments, but also to build their own knowledge and understanding. </a:t>
            </a:r>
            <a:endParaRPr lang="en-US" sz="3200" dirty="0"/>
          </a:p>
        </p:txBody>
      </p:sp>
    </p:spTree>
    <p:extLst>
      <p:ext uri="{BB962C8B-B14F-4D97-AF65-F5344CB8AC3E}">
        <p14:creationId xmlns:p14="http://schemas.microsoft.com/office/powerpoint/2010/main" val="269775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56755" y="518594"/>
            <a:ext cx="9628632" cy="1362113"/>
          </a:xfrm>
        </p:spPr>
        <p:txBody>
          <a:bodyPr>
            <a:noAutofit/>
          </a:bodyPr>
          <a:lstStyle/>
          <a:p>
            <a:r>
              <a:rPr lang="en-US" sz="4400" dirty="0" smtClean="0"/>
              <a:t>Modeling Instruction for Science Education</a:t>
            </a:r>
            <a:endParaRPr lang="en-US" sz="4400" dirty="0"/>
          </a:p>
        </p:txBody>
      </p:sp>
      <p:sp>
        <p:nvSpPr>
          <p:cNvPr id="14" name="Content Placeholder 2"/>
          <p:cNvSpPr>
            <a:spLocks noGrp="1"/>
          </p:cNvSpPr>
          <p:nvPr>
            <p:ph idx="1"/>
          </p:nvPr>
        </p:nvSpPr>
        <p:spPr>
          <a:xfrm>
            <a:off x="156755" y="2020932"/>
            <a:ext cx="11834948" cy="4575811"/>
          </a:xfrm>
        </p:spPr>
        <p:txBody>
          <a:bodyPr>
            <a:normAutofit/>
          </a:bodyPr>
          <a:lstStyle/>
          <a:p>
            <a:pPr marL="0" indent="0">
              <a:buNone/>
            </a:pPr>
            <a:r>
              <a:rPr lang="en-US" sz="4400" dirty="0" smtClean="0">
                <a:latin typeface="Arial Rounded MT Bold" panose="020F0704030504030204" pitchFamily="34" charset="0"/>
              </a:rPr>
              <a:t>To Start:</a:t>
            </a:r>
          </a:p>
          <a:p>
            <a:pPr marL="457200" indent="-457200">
              <a:buAutoNum type="arabicPeriod"/>
            </a:pPr>
            <a:r>
              <a:rPr lang="en-US" sz="3200" dirty="0" smtClean="0">
                <a:latin typeface="Arial Rounded MT Bold" panose="020F0704030504030204" pitchFamily="34" charset="0"/>
              </a:rPr>
              <a:t>Make </a:t>
            </a:r>
            <a:r>
              <a:rPr lang="en-US" sz="3200" dirty="0">
                <a:latin typeface="Arial Rounded MT Bold" panose="020F0704030504030204" pitchFamily="34" charset="0"/>
              </a:rPr>
              <a:t>a name tent with the supplies at your table. Include your name, job title/description, and school. </a:t>
            </a:r>
          </a:p>
          <a:p>
            <a:pPr marL="0" indent="0">
              <a:buNone/>
            </a:pPr>
            <a:r>
              <a:rPr lang="en-US" sz="3200" dirty="0" smtClean="0">
                <a:latin typeface="Arial Rounded MT Bold" panose="020F0704030504030204" pitchFamily="34" charset="0"/>
              </a:rPr>
              <a:t>2</a:t>
            </a:r>
            <a:r>
              <a:rPr lang="en-US" sz="3200" dirty="0">
                <a:latin typeface="Arial Rounded MT Bold" panose="020F0704030504030204" pitchFamily="34" charset="0"/>
              </a:rPr>
              <a:t>. Then reflect on the following: Think about your time spent in the education field. What are three events, activities, accomplishments, collaborations, or </a:t>
            </a:r>
            <a:r>
              <a:rPr lang="en-US" sz="3200" dirty="0" smtClean="0">
                <a:latin typeface="Arial Rounded MT Bold" panose="020F0704030504030204" pitchFamily="34" charset="0"/>
              </a:rPr>
              <a:t>moments </a:t>
            </a:r>
            <a:r>
              <a:rPr lang="en-US" sz="3200" dirty="0">
                <a:latin typeface="Arial Rounded MT Bold" panose="020F0704030504030204" pitchFamily="34" charset="0"/>
              </a:rPr>
              <a:t>of recognition by others that were shining or important to you? </a:t>
            </a:r>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343"/>
            <a:ext cx="9628632" cy="1362113"/>
          </a:xfrm>
        </p:spPr>
        <p:txBody>
          <a:bodyPr>
            <a:normAutofit/>
          </a:bodyPr>
          <a:lstStyle/>
          <a:p>
            <a:r>
              <a:rPr lang="en-US" sz="4400" dirty="0" smtClean="0"/>
              <a:t>Dimension 1: Practice</a:t>
            </a:r>
            <a:endParaRPr lang="en-US" sz="4400" dirty="0"/>
          </a:p>
        </p:txBody>
      </p:sp>
      <p:sp>
        <p:nvSpPr>
          <p:cNvPr id="3" name="Content Placeholder 2"/>
          <p:cNvSpPr>
            <a:spLocks noGrp="1"/>
          </p:cNvSpPr>
          <p:nvPr>
            <p:ph idx="1"/>
          </p:nvPr>
        </p:nvSpPr>
        <p:spPr>
          <a:xfrm>
            <a:off x="274320" y="2030729"/>
            <a:ext cx="11590020" cy="4267201"/>
          </a:xfrm>
        </p:spPr>
        <p:txBody>
          <a:bodyPr>
            <a:normAutofit fontScale="92500"/>
          </a:bodyPr>
          <a:lstStyle/>
          <a:p>
            <a:pPr marL="0" indent="0">
              <a:buNone/>
            </a:pPr>
            <a:r>
              <a:rPr lang="en-US" sz="4000" dirty="0" smtClean="0"/>
              <a:t>Practice Eight</a:t>
            </a:r>
          </a:p>
          <a:p>
            <a:pPr marL="0" indent="0" algn="ctr">
              <a:buNone/>
            </a:pPr>
            <a:r>
              <a:rPr lang="en-US" sz="4000" dirty="0" smtClean="0"/>
              <a:t>Obtaining, evaluating, and communicating information.</a:t>
            </a:r>
          </a:p>
          <a:p>
            <a:pPr marL="0" indent="0" algn="ctr">
              <a:buNone/>
            </a:pPr>
            <a:endParaRPr lang="en-US" sz="4000" dirty="0"/>
          </a:p>
          <a:p>
            <a:pPr marL="0" indent="0" algn="ctr">
              <a:buNone/>
            </a:pPr>
            <a:r>
              <a:rPr lang="en-US" sz="4000" dirty="0" smtClean="0"/>
              <a:t>Any education in science and engineering needs to develop students’ ability to read and produce domain specific text. </a:t>
            </a:r>
          </a:p>
          <a:p>
            <a:pPr marL="0" indent="0" algn="ctr">
              <a:buNone/>
            </a:pPr>
            <a:r>
              <a:rPr lang="en-US" sz="4000" dirty="0" smtClean="0"/>
              <a:t> </a:t>
            </a:r>
          </a:p>
        </p:txBody>
      </p:sp>
    </p:spTree>
    <p:extLst>
      <p:ext uri="{BB962C8B-B14F-4D97-AF65-F5344CB8AC3E}">
        <p14:creationId xmlns:p14="http://schemas.microsoft.com/office/powerpoint/2010/main" val="318879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432053"/>
            <a:ext cx="9628632" cy="1362113"/>
          </a:xfrm>
        </p:spPr>
        <p:txBody>
          <a:bodyPr>
            <a:normAutofit/>
          </a:bodyPr>
          <a:lstStyle/>
          <a:p>
            <a:r>
              <a:rPr lang="en-US" sz="4000" dirty="0" smtClean="0"/>
              <a:t>Structure of the Framework: Dimension 2: Crosscutting Concepts</a:t>
            </a:r>
            <a:endParaRPr lang="en-US" sz="4000" dirty="0"/>
          </a:p>
        </p:txBody>
      </p:sp>
      <p:sp>
        <p:nvSpPr>
          <p:cNvPr id="3" name="Content Placeholder 2"/>
          <p:cNvSpPr>
            <a:spLocks noGrp="1"/>
          </p:cNvSpPr>
          <p:nvPr>
            <p:ph idx="1"/>
          </p:nvPr>
        </p:nvSpPr>
        <p:spPr>
          <a:xfrm>
            <a:off x="0" y="2316479"/>
            <a:ext cx="11772900" cy="3986213"/>
          </a:xfrm>
        </p:spPr>
        <p:txBody>
          <a:bodyPr>
            <a:noAutofit/>
          </a:bodyPr>
          <a:lstStyle/>
          <a:p>
            <a:pPr marL="0" indent="0" algn="ctr">
              <a:buNone/>
            </a:pPr>
            <a:r>
              <a:rPr lang="en-US" sz="3200" dirty="0" smtClean="0"/>
              <a:t>Crosscutting concepts are concepts that bridge disciplinary boundaries. </a:t>
            </a:r>
          </a:p>
          <a:p>
            <a:pPr marL="0" indent="0" algn="ctr">
              <a:buNone/>
            </a:pPr>
            <a:r>
              <a:rPr lang="en-US" sz="3200" dirty="0" smtClean="0"/>
              <a:t>They hold having explanatory value throughout much of science and engineering. </a:t>
            </a:r>
            <a:endParaRPr lang="en-US" sz="3200" dirty="0"/>
          </a:p>
          <a:p>
            <a:pPr marL="0" indent="0" algn="ctr">
              <a:buNone/>
            </a:pPr>
            <a:r>
              <a:rPr lang="en-US" sz="3200" dirty="0" smtClean="0"/>
              <a:t>These concepts help provide students with an organizational framework for connecting knowledge from the various disciplines into a coherent and scientifically based view of the world. </a:t>
            </a:r>
            <a:endParaRPr lang="en-US" sz="3200" dirty="0"/>
          </a:p>
        </p:txBody>
      </p:sp>
    </p:spTree>
    <p:extLst>
      <p:ext uri="{BB962C8B-B14F-4D97-AF65-F5344CB8AC3E}">
        <p14:creationId xmlns:p14="http://schemas.microsoft.com/office/powerpoint/2010/main" val="99777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 y="466343"/>
            <a:ext cx="9628632" cy="1362113"/>
          </a:xfrm>
        </p:spPr>
        <p:txBody>
          <a:bodyPr>
            <a:normAutofit/>
          </a:bodyPr>
          <a:lstStyle/>
          <a:p>
            <a:r>
              <a:rPr lang="en-US" sz="4400" dirty="0" smtClean="0"/>
              <a:t>Activity Two </a:t>
            </a:r>
            <a:r>
              <a:rPr lang="mr-IN" sz="4400" dirty="0" smtClean="0"/>
              <a:t>–</a:t>
            </a:r>
            <a:r>
              <a:rPr lang="en-US" sz="4400" dirty="0" smtClean="0"/>
              <a:t> Static Electricity</a:t>
            </a:r>
            <a:endParaRPr lang="en-US" sz="4400" dirty="0"/>
          </a:p>
        </p:txBody>
      </p:sp>
      <p:sp>
        <p:nvSpPr>
          <p:cNvPr id="3" name="Content Placeholder 2"/>
          <p:cNvSpPr>
            <a:spLocks noGrp="1"/>
          </p:cNvSpPr>
          <p:nvPr>
            <p:ph idx="1"/>
          </p:nvPr>
        </p:nvSpPr>
        <p:spPr>
          <a:xfrm>
            <a:off x="240030" y="1828456"/>
            <a:ext cx="8058150" cy="5029543"/>
          </a:xfrm>
        </p:spPr>
        <p:txBody>
          <a:bodyPr>
            <a:noAutofit/>
          </a:bodyPr>
          <a:lstStyle/>
          <a:p>
            <a:pPr marL="0" indent="0">
              <a:buNone/>
            </a:pPr>
            <a:r>
              <a:rPr lang="en-US" sz="3200" dirty="0" smtClean="0"/>
              <a:t>Have you ever pulled a long piece of tape off a roll only to have the non-sticky side “stick” to your hand?  Why are both sides of the tape sometimes sticky? </a:t>
            </a:r>
            <a:endParaRPr lang="en-US" sz="3200" dirty="0"/>
          </a:p>
          <a:p>
            <a:pPr marL="0" indent="0">
              <a:buNone/>
            </a:pPr>
            <a:r>
              <a:rPr lang="en-US" sz="3200" dirty="0" smtClean="0"/>
              <a:t>You will be given the supplies you need to design and implement an investigation. </a:t>
            </a:r>
            <a:endParaRPr lang="en-US" sz="3200" dirty="0"/>
          </a:p>
          <a:p>
            <a:pPr marL="0" indent="0">
              <a:buNone/>
            </a:pPr>
            <a:endParaRPr lang="en-US" sz="3200" dirty="0" smtClean="0"/>
          </a:p>
          <a:p>
            <a:pPr marL="0" indent="0">
              <a:buNone/>
            </a:pPr>
            <a:r>
              <a:rPr lang="en-US" sz="3200" dirty="0" smtClean="0"/>
              <a:t>Be ready to sketch and discuss your ideas. </a:t>
            </a:r>
            <a:endParaRPr lang="en-US" sz="3200" dirty="0"/>
          </a:p>
        </p:txBody>
      </p:sp>
      <p:pic>
        <p:nvPicPr>
          <p:cNvPr id="5" name="Picture 4"/>
          <p:cNvPicPr>
            <a:picLocks noChangeAspect="1"/>
          </p:cNvPicPr>
          <p:nvPr/>
        </p:nvPicPr>
        <p:blipFill>
          <a:blip r:embed="rId2"/>
          <a:stretch>
            <a:fillRect/>
          </a:stretch>
        </p:blipFill>
        <p:spPr>
          <a:xfrm>
            <a:off x="7393862" y="3346965"/>
            <a:ext cx="4720999" cy="2678581"/>
          </a:xfrm>
          <a:prstGeom prst="rect">
            <a:avLst/>
          </a:prstGeom>
        </p:spPr>
      </p:pic>
    </p:spTree>
    <p:extLst>
      <p:ext uri="{BB962C8B-B14F-4D97-AF65-F5344CB8AC3E}">
        <p14:creationId xmlns:p14="http://schemas.microsoft.com/office/powerpoint/2010/main" val="2109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4913"/>
            <a:ext cx="9628632" cy="1362113"/>
          </a:xfrm>
        </p:spPr>
        <p:txBody>
          <a:bodyPr>
            <a:normAutofit/>
          </a:bodyPr>
          <a:lstStyle/>
          <a:p>
            <a:r>
              <a:rPr lang="en-US" sz="4000" dirty="0" smtClean="0"/>
              <a:t>Structure of the Framework: Dimension 3: Disciplinary Core Ideas</a:t>
            </a:r>
            <a:endParaRPr lang="en-US" sz="4000" dirty="0"/>
          </a:p>
        </p:txBody>
      </p:sp>
      <p:sp>
        <p:nvSpPr>
          <p:cNvPr id="3" name="Content Placeholder 2"/>
          <p:cNvSpPr>
            <a:spLocks noGrp="1"/>
          </p:cNvSpPr>
          <p:nvPr>
            <p:ph idx="1"/>
          </p:nvPr>
        </p:nvSpPr>
        <p:spPr>
          <a:xfrm>
            <a:off x="937260" y="2190749"/>
            <a:ext cx="9971532" cy="3986213"/>
          </a:xfrm>
        </p:spPr>
        <p:txBody>
          <a:bodyPr>
            <a:normAutofit lnSpcReduction="10000"/>
          </a:bodyPr>
          <a:lstStyle/>
          <a:p>
            <a:pPr marL="0" indent="0" algn="ctr">
              <a:buNone/>
            </a:pPr>
            <a:r>
              <a:rPr lang="en-US" sz="3600" dirty="0" smtClean="0"/>
              <a:t>An important role of science education is not to teach “all the facts” but rather to prepare students with sufficient core knowledge so that they can later acquire additional information on their own. </a:t>
            </a:r>
          </a:p>
          <a:p>
            <a:pPr marL="0" indent="0" algn="ctr">
              <a:buNone/>
            </a:pPr>
            <a:endParaRPr lang="en-US" sz="3600" dirty="0"/>
          </a:p>
          <a:p>
            <a:pPr marL="0" indent="0" algn="ctr">
              <a:buNone/>
            </a:pPr>
            <a:r>
              <a:rPr lang="en-US" sz="3600" dirty="0" smtClean="0"/>
              <a:t>- Students must be able to link current learning with core scientific disciplines. </a:t>
            </a:r>
            <a:endParaRPr lang="en-US" sz="3600" dirty="0"/>
          </a:p>
        </p:txBody>
      </p:sp>
    </p:spTree>
    <p:extLst>
      <p:ext uri="{BB962C8B-B14F-4D97-AF65-F5344CB8AC3E}">
        <p14:creationId xmlns:p14="http://schemas.microsoft.com/office/powerpoint/2010/main" val="290835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483"/>
            <a:ext cx="9628632" cy="1362113"/>
          </a:xfrm>
        </p:spPr>
        <p:txBody>
          <a:bodyPr>
            <a:normAutofit/>
          </a:bodyPr>
          <a:lstStyle/>
          <a:p>
            <a:r>
              <a:rPr lang="en-US" sz="4400" dirty="0" smtClean="0"/>
              <a:t>Four Domains</a:t>
            </a:r>
            <a:endParaRPr lang="en-US" sz="4400" dirty="0"/>
          </a:p>
        </p:txBody>
      </p:sp>
      <p:sp>
        <p:nvSpPr>
          <p:cNvPr id="3" name="Content Placeholder 2"/>
          <p:cNvSpPr>
            <a:spLocks noGrp="1"/>
          </p:cNvSpPr>
          <p:nvPr>
            <p:ph idx="1"/>
          </p:nvPr>
        </p:nvSpPr>
        <p:spPr>
          <a:xfrm>
            <a:off x="320040" y="2007869"/>
            <a:ext cx="9628632" cy="3986213"/>
          </a:xfrm>
        </p:spPr>
        <p:txBody>
          <a:bodyPr>
            <a:noAutofit/>
          </a:bodyPr>
          <a:lstStyle/>
          <a:p>
            <a:pPr marL="0" indent="0">
              <a:buNone/>
            </a:pPr>
            <a:r>
              <a:rPr lang="en-US" sz="3600" dirty="0" smtClean="0"/>
              <a:t>Core Ideas were grouped in four major domains: </a:t>
            </a:r>
            <a:endParaRPr lang="en-US" sz="3600" dirty="0"/>
          </a:p>
          <a:p>
            <a:r>
              <a:rPr lang="en-US" sz="3600" dirty="0" smtClean="0"/>
              <a:t>Physical sciences</a:t>
            </a:r>
          </a:p>
          <a:p>
            <a:r>
              <a:rPr lang="en-US" sz="3600" dirty="0" smtClean="0"/>
              <a:t>Life sciences</a:t>
            </a:r>
          </a:p>
          <a:p>
            <a:r>
              <a:rPr lang="en-US" sz="3600" dirty="0" smtClean="0"/>
              <a:t>Earth and Space sciences</a:t>
            </a:r>
          </a:p>
          <a:p>
            <a:r>
              <a:rPr lang="en-US" sz="3600" dirty="0" smtClean="0"/>
              <a:t>Engineering, technology, and science applications</a:t>
            </a:r>
            <a:endParaRPr lang="en-US" sz="3600" dirty="0"/>
          </a:p>
        </p:txBody>
      </p:sp>
    </p:spTree>
    <p:extLst>
      <p:ext uri="{BB962C8B-B14F-4D97-AF65-F5344CB8AC3E}">
        <p14:creationId xmlns:p14="http://schemas.microsoft.com/office/powerpoint/2010/main" val="138145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34688" y="3504884"/>
            <a:ext cx="5957312" cy="3353116"/>
          </a:xfrm>
          <a:prstGeom prst="rect">
            <a:avLst/>
          </a:prstGeom>
          <a:ln>
            <a:noFill/>
          </a:ln>
          <a:effectLst>
            <a:softEdge rad="112500"/>
          </a:effectLst>
        </p:spPr>
      </p:pic>
      <p:sp>
        <p:nvSpPr>
          <p:cNvPr id="2" name="Title 1"/>
          <p:cNvSpPr>
            <a:spLocks noGrp="1"/>
          </p:cNvSpPr>
          <p:nvPr>
            <p:ph type="title"/>
          </p:nvPr>
        </p:nvSpPr>
        <p:spPr>
          <a:xfrm>
            <a:off x="-1" y="443483"/>
            <a:ext cx="10532533" cy="1362113"/>
          </a:xfrm>
        </p:spPr>
        <p:txBody>
          <a:bodyPr>
            <a:normAutofit/>
          </a:bodyPr>
          <a:lstStyle/>
          <a:p>
            <a:r>
              <a:rPr lang="en-US" sz="4400" dirty="0" smtClean="0"/>
              <a:t>Activity Three </a:t>
            </a:r>
            <a:r>
              <a:rPr lang="mr-IN" sz="4400" dirty="0" smtClean="0"/>
              <a:t>–</a:t>
            </a:r>
            <a:r>
              <a:rPr lang="en-US" sz="4400" dirty="0" smtClean="0"/>
              <a:t> Potential and Kinetic Energy</a:t>
            </a:r>
            <a:endParaRPr lang="en-US" sz="4400" dirty="0"/>
          </a:p>
        </p:txBody>
      </p:sp>
      <p:sp>
        <p:nvSpPr>
          <p:cNvPr id="3" name="Content Placeholder 2"/>
          <p:cNvSpPr>
            <a:spLocks noGrp="1"/>
          </p:cNvSpPr>
          <p:nvPr>
            <p:ph idx="1"/>
          </p:nvPr>
        </p:nvSpPr>
        <p:spPr>
          <a:xfrm>
            <a:off x="594360" y="2190749"/>
            <a:ext cx="8789670" cy="3986213"/>
          </a:xfrm>
        </p:spPr>
        <p:txBody>
          <a:bodyPr>
            <a:noAutofit/>
          </a:bodyPr>
          <a:lstStyle/>
          <a:p>
            <a:pPr marL="0" indent="0">
              <a:buNone/>
            </a:pPr>
            <a:r>
              <a:rPr lang="en-US" sz="3600" dirty="0" smtClean="0"/>
              <a:t>If I stretch a rubber band to extend 10 cm, will it fly at the same distance as a rubber band stretched 30 cm?</a:t>
            </a:r>
          </a:p>
          <a:p>
            <a:pPr marL="0" indent="0">
              <a:buNone/>
            </a:pPr>
            <a:endParaRPr lang="en-US" sz="3600" dirty="0"/>
          </a:p>
          <a:p>
            <a:pPr marL="0" indent="0">
              <a:buNone/>
            </a:pPr>
            <a:r>
              <a:rPr lang="en-US" sz="3600" dirty="0" smtClean="0"/>
              <a:t>Design an investigation to answer this question. Be ready to present your data and thoughts. </a:t>
            </a:r>
            <a:endParaRPr lang="en-US" sz="3600" dirty="0"/>
          </a:p>
        </p:txBody>
      </p:sp>
    </p:spTree>
    <p:extLst>
      <p:ext uri="{BB962C8B-B14F-4D97-AF65-F5344CB8AC3E}">
        <p14:creationId xmlns:p14="http://schemas.microsoft.com/office/powerpoint/2010/main" val="12931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4913"/>
            <a:ext cx="9628632" cy="1362113"/>
          </a:xfrm>
        </p:spPr>
        <p:txBody>
          <a:bodyPr>
            <a:normAutofit/>
          </a:bodyPr>
          <a:lstStyle/>
          <a:p>
            <a:r>
              <a:rPr lang="en-US" sz="3600" dirty="0" smtClean="0"/>
              <a:t>Modeling Instruction &amp; the New Science Framework</a:t>
            </a:r>
            <a:endParaRPr lang="en-US" sz="3600" dirty="0"/>
          </a:p>
        </p:txBody>
      </p:sp>
      <p:sp>
        <p:nvSpPr>
          <p:cNvPr id="3" name="Content Placeholder 2"/>
          <p:cNvSpPr>
            <a:spLocks noGrp="1"/>
          </p:cNvSpPr>
          <p:nvPr>
            <p:ph idx="1"/>
          </p:nvPr>
        </p:nvSpPr>
        <p:spPr>
          <a:xfrm>
            <a:off x="457200" y="2122169"/>
            <a:ext cx="9628632" cy="3986213"/>
          </a:xfrm>
        </p:spPr>
        <p:txBody>
          <a:bodyPr>
            <a:normAutofit lnSpcReduction="10000"/>
          </a:bodyPr>
          <a:lstStyle/>
          <a:p>
            <a:pPr marL="0" indent="0">
              <a:buNone/>
            </a:pPr>
            <a:r>
              <a:rPr lang="en-US" sz="4000" dirty="0" smtClean="0"/>
              <a:t>Instruction is organized into modeling cycles rather than traditional content units. </a:t>
            </a:r>
          </a:p>
          <a:p>
            <a:pPr marL="0" indent="0">
              <a:buNone/>
            </a:pPr>
            <a:endParaRPr lang="en-US" sz="4000" dirty="0" smtClean="0"/>
          </a:p>
          <a:p>
            <a:pPr marL="0" indent="0">
              <a:buNone/>
            </a:pPr>
            <a:r>
              <a:rPr lang="en-US" sz="4000" dirty="0" smtClean="0"/>
              <a:t>This promotes an integrated understanding of modeling processes and the acquisition of coordinated modeling skills. </a:t>
            </a:r>
            <a:endParaRPr lang="en-US" sz="4000" dirty="0"/>
          </a:p>
        </p:txBody>
      </p:sp>
    </p:spTree>
    <p:extLst>
      <p:ext uri="{BB962C8B-B14F-4D97-AF65-F5344CB8AC3E}">
        <p14:creationId xmlns:p14="http://schemas.microsoft.com/office/powerpoint/2010/main" val="250021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343"/>
            <a:ext cx="9628632" cy="1362113"/>
          </a:xfrm>
        </p:spPr>
        <p:txBody>
          <a:bodyPr>
            <a:normAutofit/>
          </a:bodyPr>
          <a:lstStyle/>
          <a:p>
            <a:r>
              <a:rPr lang="en-US" sz="3600" dirty="0" smtClean="0"/>
              <a:t>Modeling Instruction and the New Science Framework</a:t>
            </a:r>
            <a:endParaRPr lang="en-US" sz="3600" dirty="0"/>
          </a:p>
        </p:txBody>
      </p:sp>
      <p:sp>
        <p:nvSpPr>
          <p:cNvPr id="3" name="Content Placeholder 2"/>
          <p:cNvSpPr>
            <a:spLocks noGrp="1"/>
          </p:cNvSpPr>
          <p:nvPr>
            <p:ph idx="1"/>
          </p:nvPr>
        </p:nvSpPr>
        <p:spPr>
          <a:xfrm>
            <a:off x="377190" y="2167889"/>
            <a:ext cx="11441430" cy="3958591"/>
          </a:xfrm>
        </p:spPr>
        <p:txBody>
          <a:bodyPr>
            <a:noAutofit/>
          </a:bodyPr>
          <a:lstStyle/>
          <a:p>
            <a:pPr marL="0" indent="0" algn="ctr">
              <a:buNone/>
            </a:pPr>
            <a:r>
              <a:rPr lang="en-US" sz="4800" dirty="0" smtClean="0"/>
              <a:t>Exists in two parts: </a:t>
            </a:r>
          </a:p>
          <a:p>
            <a:pPr marL="0" indent="0" algn="ctr">
              <a:buNone/>
            </a:pPr>
            <a:endParaRPr lang="en-US" sz="4800" dirty="0"/>
          </a:p>
          <a:p>
            <a:pPr marL="0" indent="0" algn="ctr">
              <a:buNone/>
            </a:pPr>
            <a:r>
              <a:rPr lang="en-US" sz="4800" dirty="0" smtClean="0"/>
              <a:t>Model Development</a:t>
            </a:r>
          </a:p>
          <a:p>
            <a:pPr marL="0" indent="0" algn="ctr">
              <a:buNone/>
            </a:pPr>
            <a:r>
              <a:rPr lang="en-US" sz="4800" dirty="0" smtClean="0"/>
              <a:t>Model Deployment</a:t>
            </a:r>
            <a:endParaRPr lang="en-US" sz="4800" dirty="0"/>
          </a:p>
        </p:txBody>
      </p:sp>
    </p:spTree>
    <p:extLst>
      <p:ext uri="{BB962C8B-B14F-4D97-AF65-F5344CB8AC3E}">
        <p14:creationId xmlns:p14="http://schemas.microsoft.com/office/powerpoint/2010/main" val="48175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6343"/>
            <a:ext cx="9628632" cy="1362113"/>
          </a:xfrm>
        </p:spPr>
        <p:txBody>
          <a:bodyPr>
            <a:normAutofit/>
          </a:bodyPr>
          <a:lstStyle/>
          <a:p>
            <a:r>
              <a:rPr lang="en-US" sz="4000" dirty="0" smtClean="0"/>
              <a:t>Model Development</a:t>
            </a:r>
            <a:endParaRPr lang="en-US" sz="4000" dirty="0"/>
          </a:p>
        </p:txBody>
      </p:sp>
      <p:sp>
        <p:nvSpPr>
          <p:cNvPr id="3" name="Content Placeholder 2"/>
          <p:cNvSpPr>
            <a:spLocks noGrp="1"/>
          </p:cNvSpPr>
          <p:nvPr>
            <p:ph idx="1"/>
          </p:nvPr>
        </p:nvSpPr>
        <p:spPr>
          <a:xfrm>
            <a:off x="0" y="2137411"/>
            <a:ext cx="10908792" cy="4039552"/>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Begins with a demonstration and class discussion to establish common understanding of the question to be asked of nature. </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In small groups, students collaborate in planning and conducting experiments to answer or clarify the question. </a:t>
            </a:r>
          </a:p>
          <a:p>
            <a:pPr marL="0" marR="0" lvl="0" indent="0" defTabSz="914400" eaLnBrk="1" fontAlgn="auto" latinLnBrk="0" hangingPunct="1">
              <a:lnSpc>
                <a:spcPct val="100000"/>
              </a:lnSpc>
              <a:spcBef>
                <a:spcPts val="0"/>
              </a:spcBef>
              <a:spcAft>
                <a:spcPts val="0"/>
              </a:spcAft>
              <a:buClrTx/>
              <a:buSzTx/>
              <a:buFontTx/>
              <a:buNone/>
              <a:tabLst/>
              <a:defRPr/>
            </a:pPr>
            <a:endParaRPr lang="en-US" sz="2800" dirty="0"/>
          </a:p>
          <a:p>
            <a:pPr marL="0" marR="0" lvl="0" indent="0" defTabSz="914400" eaLnBrk="1" fontAlgn="auto" latinLnBrk="0" hangingPunct="1">
              <a:lnSpc>
                <a:spcPct val="100000"/>
              </a:lnSpc>
              <a:spcBef>
                <a:spcPts val="0"/>
              </a:spcBef>
              <a:spcAft>
                <a:spcPts val="0"/>
              </a:spcAft>
              <a:buClrTx/>
              <a:buSzTx/>
              <a:buFontTx/>
              <a:buNone/>
              <a:tabLst/>
              <a:defRPr/>
            </a:pPr>
            <a:r>
              <a:rPr lang="en-US" sz="2800" dirty="0" smtClean="0"/>
              <a:t>Students present and justify their conclusion in oral and written form, including the formulation of a model for the phenomena in questions and an evaluation of the model by comparison with data. </a:t>
            </a:r>
            <a:endParaRPr lang="en-US" sz="2800" dirty="0"/>
          </a:p>
        </p:txBody>
      </p:sp>
    </p:spTree>
    <p:extLst>
      <p:ext uri="{BB962C8B-B14F-4D97-AF65-F5344CB8AC3E}">
        <p14:creationId xmlns:p14="http://schemas.microsoft.com/office/powerpoint/2010/main" val="14281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9203"/>
            <a:ext cx="9628632" cy="1362113"/>
          </a:xfrm>
        </p:spPr>
        <p:txBody>
          <a:bodyPr>
            <a:normAutofit/>
          </a:bodyPr>
          <a:lstStyle/>
          <a:p>
            <a:r>
              <a:rPr lang="en-US" sz="4000" dirty="0" smtClean="0"/>
              <a:t>Model Deployment</a:t>
            </a:r>
            <a:endParaRPr lang="en-US" sz="4000"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dirty="0" smtClean="0"/>
              <a:t>Students apply their newly-discovered model to new situations to refine and deepen their understanding. </a:t>
            </a:r>
          </a:p>
          <a:p>
            <a:pPr marL="0" marR="0" lvl="0" indent="0" defTabSz="914400" eaLnBrk="1" fontAlgn="auto" latinLnBrk="0" hangingPunct="1">
              <a:lnSpc>
                <a:spcPct val="100000"/>
              </a:lnSpc>
              <a:spcBef>
                <a:spcPts val="0"/>
              </a:spcBef>
              <a:spcAft>
                <a:spcPts val="0"/>
              </a:spcAft>
              <a:buClrTx/>
              <a:buSzTx/>
              <a:buFontTx/>
              <a:buNone/>
              <a:tabLst/>
              <a:defRPr/>
            </a:pPr>
            <a:endParaRPr lang="en-US" sz="3600" dirty="0"/>
          </a:p>
          <a:p>
            <a:pPr marL="0" marR="0" lvl="0" indent="0" defTabSz="914400" eaLnBrk="1" fontAlgn="auto" latinLnBrk="0" hangingPunct="1">
              <a:lnSpc>
                <a:spcPct val="100000"/>
              </a:lnSpc>
              <a:spcBef>
                <a:spcPts val="0"/>
              </a:spcBef>
              <a:spcAft>
                <a:spcPts val="0"/>
              </a:spcAft>
              <a:buClrTx/>
              <a:buSzTx/>
              <a:buFontTx/>
              <a:buNone/>
              <a:tabLst/>
              <a:defRPr/>
            </a:pPr>
            <a:r>
              <a:rPr lang="en-US" sz="3600" smtClean="0"/>
              <a:t>autumnlhillis</a:t>
            </a:r>
            <a:r>
              <a:rPr lang="en-US" sz="3600" smtClean="0"/>
              <a:t>@gmail.com</a:t>
            </a:r>
            <a:endParaRPr lang="en-US" sz="3600" dirty="0"/>
          </a:p>
        </p:txBody>
      </p:sp>
    </p:spTree>
    <p:extLst>
      <p:ext uri="{BB962C8B-B14F-4D97-AF65-F5344CB8AC3E}">
        <p14:creationId xmlns:p14="http://schemas.microsoft.com/office/powerpoint/2010/main" val="175825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466343"/>
            <a:ext cx="9628632" cy="1362113"/>
          </a:xfrm>
        </p:spPr>
        <p:txBody>
          <a:bodyPr/>
          <a:lstStyle/>
          <a:p>
            <a:r>
              <a:rPr lang="en-US" dirty="0" smtClean="0"/>
              <a:t> </a:t>
            </a:r>
            <a:r>
              <a:rPr lang="en-US" sz="7200" dirty="0" smtClean="0">
                <a:latin typeface="Arial Rounded MT Bold" panose="020F0704030504030204" pitchFamily="34" charset="0"/>
              </a:rPr>
              <a:t>A Little About Me: </a:t>
            </a:r>
            <a:endParaRPr lang="en-US" sz="7200" dirty="0">
              <a:latin typeface="Arial Rounded MT Bold" panose="020F0704030504030204" pitchFamily="34" charset="0"/>
            </a:endParaRPr>
          </a:p>
        </p:txBody>
      </p:sp>
      <p:pic>
        <p:nvPicPr>
          <p:cNvPr id="3" name="Picture 2"/>
          <p:cNvPicPr>
            <a:picLocks noChangeAspect="1"/>
          </p:cNvPicPr>
          <p:nvPr/>
        </p:nvPicPr>
        <p:blipFill>
          <a:blip r:embed="rId2"/>
          <a:stretch>
            <a:fillRect/>
          </a:stretch>
        </p:blipFill>
        <p:spPr>
          <a:xfrm>
            <a:off x="2263815" y="3046279"/>
            <a:ext cx="2596766" cy="2208134"/>
          </a:xfrm>
          <a:prstGeom prst="rect">
            <a:avLst/>
          </a:prstGeom>
        </p:spPr>
      </p:pic>
      <p:pic>
        <p:nvPicPr>
          <p:cNvPr id="4" name="Picture 3"/>
          <p:cNvPicPr>
            <a:picLocks noChangeAspect="1"/>
          </p:cNvPicPr>
          <p:nvPr/>
        </p:nvPicPr>
        <p:blipFill>
          <a:blip r:embed="rId3"/>
          <a:stretch>
            <a:fillRect/>
          </a:stretch>
        </p:blipFill>
        <p:spPr>
          <a:xfrm>
            <a:off x="3990181" y="1637461"/>
            <a:ext cx="5715000" cy="1428750"/>
          </a:xfrm>
          <a:prstGeom prst="rect">
            <a:avLst/>
          </a:prstGeom>
        </p:spPr>
      </p:pic>
      <p:pic>
        <p:nvPicPr>
          <p:cNvPr id="6" name="Picture 5"/>
          <p:cNvPicPr>
            <a:picLocks noChangeAspect="1"/>
          </p:cNvPicPr>
          <p:nvPr/>
        </p:nvPicPr>
        <p:blipFill>
          <a:blip r:embed="rId4"/>
          <a:stretch>
            <a:fillRect/>
          </a:stretch>
        </p:blipFill>
        <p:spPr>
          <a:xfrm>
            <a:off x="8777297" y="2556678"/>
            <a:ext cx="3374827" cy="3187337"/>
          </a:xfrm>
          <a:prstGeom prst="rect">
            <a:avLst/>
          </a:prstGeom>
        </p:spPr>
      </p:pic>
      <p:pic>
        <p:nvPicPr>
          <p:cNvPr id="7" name="Picture 6"/>
          <p:cNvPicPr>
            <a:picLocks noChangeAspect="1"/>
          </p:cNvPicPr>
          <p:nvPr/>
        </p:nvPicPr>
        <p:blipFill rotWithShape="1">
          <a:blip r:embed="rId5"/>
          <a:srcRect l="9272" t="28112" r="6276" b="30867"/>
          <a:stretch/>
        </p:blipFill>
        <p:spPr>
          <a:xfrm>
            <a:off x="4493623" y="4927415"/>
            <a:ext cx="4585063" cy="1750423"/>
          </a:xfrm>
          <a:prstGeom prst="rect">
            <a:avLst/>
          </a:prstGeom>
        </p:spPr>
      </p:pic>
      <p:pic>
        <p:nvPicPr>
          <p:cNvPr id="8" name="Picture 7"/>
          <p:cNvPicPr>
            <a:picLocks noChangeAspect="1"/>
          </p:cNvPicPr>
          <p:nvPr/>
        </p:nvPicPr>
        <p:blipFill rotWithShape="1">
          <a:blip r:embed="rId6"/>
          <a:srcRect l="13390" t="4981" r="16569" b="6734"/>
          <a:stretch/>
        </p:blipFill>
        <p:spPr>
          <a:xfrm>
            <a:off x="9705181" y="583843"/>
            <a:ext cx="1873550" cy="1972835"/>
          </a:xfrm>
          <a:prstGeom prst="ellipse">
            <a:avLst/>
          </a:prstGeom>
        </p:spPr>
      </p:pic>
      <p:pic>
        <p:nvPicPr>
          <p:cNvPr id="9" name="Picture 8"/>
          <p:cNvPicPr>
            <a:picLocks noChangeAspect="1"/>
          </p:cNvPicPr>
          <p:nvPr/>
        </p:nvPicPr>
        <p:blipFill>
          <a:blip r:embed="rId7"/>
          <a:stretch>
            <a:fillRect/>
          </a:stretch>
        </p:blipFill>
        <p:spPr>
          <a:xfrm>
            <a:off x="6454461" y="3232884"/>
            <a:ext cx="2714682" cy="1521415"/>
          </a:xfrm>
          <a:prstGeom prst="rect">
            <a:avLst/>
          </a:prstGeom>
        </p:spPr>
      </p:pic>
      <p:pic>
        <p:nvPicPr>
          <p:cNvPr id="10" name="Picture 9"/>
          <p:cNvPicPr>
            <a:picLocks noChangeAspect="1"/>
          </p:cNvPicPr>
          <p:nvPr/>
        </p:nvPicPr>
        <p:blipFill rotWithShape="1">
          <a:blip r:embed="rId8"/>
          <a:srcRect l="17077" t="19013" r="30079" b="20428"/>
          <a:stretch/>
        </p:blipFill>
        <p:spPr>
          <a:xfrm>
            <a:off x="182880" y="3320683"/>
            <a:ext cx="2194560" cy="3357155"/>
          </a:xfrm>
          <a:prstGeom prst="rect">
            <a:avLst/>
          </a:prstGeom>
        </p:spPr>
      </p:pic>
    </p:spTree>
    <p:extLst>
      <p:ext uri="{BB962C8B-B14F-4D97-AF65-F5344CB8AC3E}">
        <p14:creationId xmlns:p14="http://schemas.microsoft.com/office/powerpoint/2010/main" val="184825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Jumping Into the New Science Framework</a:t>
            </a:r>
            <a:endParaRPr lang="en-US" dirty="0"/>
          </a:p>
        </p:txBody>
      </p:sp>
      <p:sp>
        <p:nvSpPr>
          <p:cNvPr id="3" name="Content Placeholder 2"/>
          <p:cNvSpPr>
            <a:spLocks noGrp="1"/>
          </p:cNvSpPr>
          <p:nvPr>
            <p:ph type="body" idx="1"/>
          </p:nvPr>
        </p:nvSpPr>
        <p:spPr>
          <a:xfrm>
            <a:off x="3576757" y="4524149"/>
            <a:ext cx="6597465" cy="1500187"/>
          </a:xfrm>
        </p:spPr>
        <p:txBody>
          <a:bodyPr>
            <a:noAutofit/>
          </a:bodyPr>
          <a:lstStyle/>
          <a:p>
            <a:pPr marL="342900" indent="-342900">
              <a:buFont typeface="Wingdings" panose="05000000000000000000" pitchFamily="2" charset="2"/>
              <a:buChar char="v"/>
            </a:pPr>
            <a:r>
              <a:rPr lang="en-US" sz="3200" dirty="0" smtClean="0"/>
              <a:t>The What</a:t>
            </a:r>
          </a:p>
          <a:p>
            <a:pPr marL="342900" indent="-342900">
              <a:buFont typeface="Wingdings" panose="05000000000000000000" pitchFamily="2" charset="2"/>
              <a:buChar char="v"/>
            </a:pPr>
            <a:r>
              <a:rPr lang="en-US" sz="3200" dirty="0" smtClean="0"/>
              <a:t>The How</a:t>
            </a:r>
          </a:p>
          <a:p>
            <a:pPr marL="342900" indent="-342900">
              <a:buFont typeface="Wingdings" panose="05000000000000000000" pitchFamily="2" charset="2"/>
              <a:buChar char="v"/>
            </a:pPr>
            <a:r>
              <a:rPr lang="en-US" sz="3200" dirty="0" smtClean="0"/>
              <a:t>The Why</a:t>
            </a:r>
            <a:endParaRPr lang="en-US" sz="3200" dirty="0"/>
          </a:p>
        </p:txBody>
      </p:sp>
    </p:spTree>
    <p:extLst>
      <p:ext uri="{BB962C8B-B14F-4D97-AF65-F5344CB8AC3E}">
        <p14:creationId xmlns:p14="http://schemas.microsoft.com/office/powerpoint/2010/main" val="8807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3483"/>
            <a:ext cx="9628632" cy="1362113"/>
          </a:xfrm>
        </p:spPr>
        <p:txBody>
          <a:bodyPr>
            <a:noAutofit/>
          </a:bodyPr>
          <a:lstStyle/>
          <a:p>
            <a:r>
              <a:rPr lang="en-US" sz="4000" dirty="0" smtClean="0"/>
              <a:t>Jumping In To The New Science Framework </a:t>
            </a:r>
            <a:endParaRPr lang="en-US" sz="4000" dirty="0"/>
          </a:p>
        </p:txBody>
      </p:sp>
      <p:graphicFrame>
        <p:nvGraphicFramePr>
          <p:cNvPr id="8" name="Content Placeholder 2" descr="Trapezoid list showing 4 groups arranged from left to right with task descriptions under each group"/>
          <p:cNvGraphicFramePr>
            <a:graphicFrameLocks noGrp="1"/>
          </p:cNvGraphicFramePr>
          <p:nvPr>
            <p:ph idx="1"/>
            <p:extLst>
              <p:ext uri="{D42A27DB-BD31-4B8C-83A1-F6EECF244321}">
                <p14:modId xmlns:p14="http://schemas.microsoft.com/office/powerpoint/2010/main" val="1713602140"/>
              </p:ext>
            </p:extLst>
          </p:nvPr>
        </p:nvGraphicFramePr>
        <p:xfrm>
          <a:off x="508114" y="2167890"/>
          <a:ext cx="10933315" cy="4417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969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531658"/>
            <a:ext cx="9628632" cy="1362113"/>
          </a:xfrm>
        </p:spPr>
        <p:txBody>
          <a:bodyPr>
            <a:normAutofit/>
          </a:bodyPr>
          <a:lstStyle/>
          <a:p>
            <a:r>
              <a:rPr lang="en-US" sz="6000" dirty="0"/>
              <a:t>The New Science Framework </a:t>
            </a:r>
          </a:p>
        </p:txBody>
      </p:sp>
      <p:sp>
        <p:nvSpPr>
          <p:cNvPr id="4" name="Content Placeholder 3"/>
          <p:cNvSpPr>
            <a:spLocks noGrp="1"/>
          </p:cNvSpPr>
          <p:nvPr>
            <p:ph sz="half" idx="2"/>
          </p:nvPr>
        </p:nvSpPr>
        <p:spPr>
          <a:xfrm>
            <a:off x="91441" y="2019838"/>
            <a:ext cx="8446769" cy="4838162"/>
          </a:xfrm>
        </p:spPr>
        <p:txBody>
          <a:bodyPr>
            <a:normAutofit/>
          </a:bodyPr>
          <a:lstStyle/>
          <a:p>
            <a:pPr marL="0" indent="0">
              <a:buNone/>
            </a:pPr>
            <a:r>
              <a:rPr lang="en-US" sz="3600" dirty="0"/>
              <a:t>Children are born </a:t>
            </a:r>
            <a:r>
              <a:rPr lang="en-US" sz="3600" dirty="0" smtClean="0"/>
              <a:t>investigators.</a:t>
            </a:r>
            <a:endParaRPr lang="en-US" sz="3600" dirty="0"/>
          </a:p>
          <a:p>
            <a:pPr marL="0" indent="0">
              <a:buNone/>
            </a:pPr>
            <a:r>
              <a:rPr lang="en-US" sz="3600" dirty="0" smtClean="0"/>
              <a:t> </a:t>
            </a:r>
            <a:r>
              <a:rPr lang="en-US" sz="3600" dirty="0"/>
              <a:t>"As children try to understand and influence the world around them, they develop ideas about their role in that world and how it works </a:t>
            </a:r>
            <a:r>
              <a:rPr lang="en-US" sz="3600" dirty="0" smtClean="0"/>
              <a:t>(Inagaki &amp; </a:t>
            </a:r>
            <a:r>
              <a:rPr lang="en-US" sz="3600" dirty="0" err="1" smtClean="0"/>
              <a:t>Hatano</a:t>
            </a:r>
            <a:r>
              <a:rPr lang="en-US" sz="3600" dirty="0" smtClean="0"/>
              <a:t>, </a:t>
            </a:r>
            <a:r>
              <a:rPr lang="en-US" sz="3600" dirty="0" err="1" smtClean="0"/>
              <a:t>Keil</a:t>
            </a:r>
            <a:r>
              <a:rPr lang="en-US" sz="3600" dirty="0" smtClean="0"/>
              <a:t>, &amp; Metz)."</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3580" y="3985798"/>
            <a:ext cx="3757930" cy="2786650"/>
          </a:xfrm>
          <a:prstGeom prst="rect">
            <a:avLst/>
          </a:prstGeom>
        </p:spPr>
      </p:pic>
    </p:spTree>
    <p:extLst>
      <p:ext uri="{BB962C8B-B14F-4D97-AF65-F5344CB8AC3E}">
        <p14:creationId xmlns:p14="http://schemas.microsoft.com/office/powerpoint/2010/main" val="88830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280"/>
            <a:ext cx="9628632" cy="1362113"/>
          </a:xfrm>
        </p:spPr>
        <p:txBody>
          <a:bodyPr>
            <a:normAutofit/>
          </a:bodyPr>
          <a:lstStyle/>
          <a:p>
            <a:r>
              <a:rPr lang="en-US" sz="6000" dirty="0"/>
              <a:t>The New Science Framework</a:t>
            </a:r>
          </a:p>
        </p:txBody>
      </p:sp>
      <p:sp>
        <p:nvSpPr>
          <p:cNvPr id="3" name="TextBox 2"/>
          <p:cNvSpPr txBox="1"/>
          <p:nvPr/>
        </p:nvSpPr>
        <p:spPr>
          <a:xfrm>
            <a:off x="130629" y="2050869"/>
            <a:ext cx="10424160" cy="4524315"/>
          </a:xfrm>
          <a:prstGeom prst="rect">
            <a:avLst/>
          </a:prstGeom>
          <a:noFill/>
        </p:spPr>
        <p:txBody>
          <a:bodyPr wrap="square" rtlCol="0">
            <a:spAutoFit/>
          </a:bodyPr>
          <a:lstStyle/>
          <a:p>
            <a:r>
              <a:rPr lang="en-US" sz="3600" dirty="0"/>
              <a:t>Focusing on Core Ideas and </a:t>
            </a:r>
            <a:r>
              <a:rPr lang="en-US" sz="3600" dirty="0" smtClean="0"/>
              <a:t>Practices.</a:t>
            </a:r>
          </a:p>
          <a:p>
            <a:endParaRPr lang="en-US" sz="3600" dirty="0" smtClean="0"/>
          </a:p>
          <a:p>
            <a:r>
              <a:rPr lang="en-US" sz="3600" dirty="0" smtClean="0"/>
              <a:t>"</a:t>
            </a:r>
            <a:r>
              <a:rPr lang="en-US" sz="3600" dirty="0"/>
              <a:t>The framework focuses on a limited set of core ideas in order to avoid the coverage of multiple disconnected topics - the oft mentioned mile wide and inch deep</a:t>
            </a:r>
            <a:r>
              <a:rPr lang="en-US" sz="3600" dirty="0" smtClean="0"/>
              <a:t>. ”</a:t>
            </a:r>
          </a:p>
          <a:p>
            <a:endParaRPr lang="en-US" sz="3600" dirty="0"/>
          </a:p>
          <a:p>
            <a:r>
              <a:rPr lang="en-US" sz="3600" dirty="0" smtClean="0"/>
              <a:t>Students </a:t>
            </a:r>
            <a:r>
              <a:rPr lang="en-US" sz="3600" dirty="0"/>
              <a:t>can develop deeper understanding! </a:t>
            </a:r>
          </a:p>
        </p:txBody>
      </p:sp>
    </p:spTree>
    <p:extLst>
      <p:ext uri="{BB962C8B-B14F-4D97-AF65-F5344CB8AC3E}">
        <p14:creationId xmlns:p14="http://schemas.microsoft.com/office/powerpoint/2010/main" val="29024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4720"/>
            <a:ext cx="9628632" cy="1362113"/>
          </a:xfrm>
        </p:spPr>
        <p:txBody>
          <a:bodyPr>
            <a:noAutofit/>
          </a:bodyPr>
          <a:lstStyle/>
          <a:p>
            <a:r>
              <a:rPr lang="en-US" sz="6000" dirty="0"/>
              <a:t>The New Science Framework </a:t>
            </a:r>
          </a:p>
        </p:txBody>
      </p:sp>
      <p:sp>
        <p:nvSpPr>
          <p:cNvPr id="4" name="Text Placeholder 3"/>
          <p:cNvSpPr>
            <a:spLocks noGrp="1"/>
          </p:cNvSpPr>
          <p:nvPr>
            <p:ph type="body" sz="half" idx="2"/>
          </p:nvPr>
        </p:nvSpPr>
        <p:spPr>
          <a:xfrm>
            <a:off x="220664" y="2190974"/>
            <a:ext cx="10020616" cy="3711669"/>
          </a:xfrm>
        </p:spPr>
        <p:txBody>
          <a:bodyPr>
            <a:noAutofit/>
          </a:bodyPr>
          <a:lstStyle/>
          <a:p>
            <a:r>
              <a:rPr lang="en-US" sz="3600" dirty="0"/>
              <a:t>Understanding Develops Over Time </a:t>
            </a:r>
            <a:endParaRPr lang="en-US" sz="3600" dirty="0" smtClean="0"/>
          </a:p>
          <a:p>
            <a:endParaRPr lang="en-US" sz="3600" dirty="0"/>
          </a:p>
          <a:p>
            <a:r>
              <a:rPr lang="en-US" sz="3600" dirty="0" smtClean="0"/>
              <a:t>"</a:t>
            </a:r>
            <a:r>
              <a:rPr lang="en-US" sz="3600" dirty="0"/>
              <a:t>Students need sustained opportunities to work with and develop the underlying ideas and to appreciate those ideas' interconnections over a period of years rather than weeks and months."</a:t>
            </a:r>
          </a:p>
        </p:txBody>
      </p:sp>
    </p:spTree>
    <p:extLst>
      <p:ext uri="{BB962C8B-B14F-4D97-AF65-F5344CB8AC3E}">
        <p14:creationId xmlns:p14="http://schemas.microsoft.com/office/powerpoint/2010/main" val="145743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5532"/>
            <a:ext cx="9628632" cy="1362113"/>
          </a:xfrm>
        </p:spPr>
        <p:txBody>
          <a:bodyPr>
            <a:noAutofit/>
          </a:bodyPr>
          <a:lstStyle/>
          <a:p>
            <a:r>
              <a:rPr lang="en-US" sz="6000" dirty="0"/>
              <a:t>The New Science Framework</a:t>
            </a:r>
          </a:p>
        </p:txBody>
      </p:sp>
      <p:sp>
        <p:nvSpPr>
          <p:cNvPr id="4" name="Text Placeholder 3"/>
          <p:cNvSpPr>
            <a:spLocks noGrp="1"/>
          </p:cNvSpPr>
          <p:nvPr>
            <p:ph idx="1"/>
          </p:nvPr>
        </p:nvSpPr>
        <p:spPr>
          <a:xfrm>
            <a:off x="195943" y="2033994"/>
            <a:ext cx="10922330" cy="3986213"/>
          </a:xfrm>
        </p:spPr>
        <p:txBody>
          <a:bodyPr>
            <a:noAutofit/>
          </a:bodyPr>
          <a:lstStyle/>
          <a:p>
            <a:pPr marL="0" indent="0">
              <a:buNone/>
            </a:pPr>
            <a:r>
              <a:rPr lang="en-US" sz="3200" dirty="0"/>
              <a:t>Science and Engineering Require Both Knowledge and Practice </a:t>
            </a:r>
          </a:p>
          <a:p>
            <a:pPr marL="0" indent="0">
              <a:buNone/>
            </a:pPr>
            <a:endParaRPr lang="en-US" sz="3200" dirty="0" smtClean="0"/>
          </a:p>
          <a:p>
            <a:pPr marL="0" indent="0">
              <a:buNone/>
            </a:pPr>
            <a:r>
              <a:rPr lang="en-US" sz="3200" dirty="0" smtClean="0"/>
              <a:t>"</a:t>
            </a:r>
            <a:r>
              <a:rPr lang="en-US" sz="3200" dirty="0"/>
              <a:t>Science is not just a body of knowledge that reflects current understanding of the world; it is </a:t>
            </a:r>
            <a:r>
              <a:rPr lang="en-US" sz="3600" dirty="0"/>
              <a:t>also</a:t>
            </a:r>
            <a:r>
              <a:rPr lang="en-US" sz="3200" dirty="0"/>
              <a:t> a set of practices used to establish, extend, and refine that knowledge.  Both elements - knowledge and practices - are essential."</a:t>
            </a:r>
          </a:p>
        </p:txBody>
      </p:sp>
    </p:spTree>
    <p:extLst>
      <p:ext uri="{BB962C8B-B14F-4D97-AF65-F5344CB8AC3E}">
        <p14:creationId xmlns:p14="http://schemas.microsoft.com/office/powerpoint/2010/main" val="37341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1530</TotalTime>
  <Words>1165</Words>
  <Application>Microsoft Macintosh PowerPoint</Application>
  <PresentationFormat>Widescreen</PresentationFormat>
  <Paragraphs>125</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 Rounded MT Bold</vt:lpstr>
      <vt:lpstr>Calibri</vt:lpstr>
      <vt:lpstr>Mangal</vt:lpstr>
      <vt:lpstr>Wingdings</vt:lpstr>
      <vt:lpstr>Educational subjects 16x9</vt:lpstr>
      <vt:lpstr>Modeling Instruction for Science Education</vt:lpstr>
      <vt:lpstr>Modeling Instruction for Science Education</vt:lpstr>
      <vt:lpstr> A Little About Me: </vt:lpstr>
      <vt:lpstr>Jumping Into the New Science Framework</vt:lpstr>
      <vt:lpstr>Jumping In To The New Science Framework </vt:lpstr>
      <vt:lpstr>The New Science Framework </vt:lpstr>
      <vt:lpstr>The New Science Framework</vt:lpstr>
      <vt:lpstr>The New Science Framework </vt:lpstr>
      <vt:lpstr>The New Science Framework</vt:lpstr>
      <vt:lpstr>Structure of the Framework</vt:lpstr>
      <vt:lpstr>Activity One – States of Matter</vt:lpstr>
      <vt:lpstr>Dimension 1: Practices</vt:lpstr>
      <vt:lpstr>Dimension 1: Practices</vt:lpstr>
      <vt:lpstr>Dimension 1: Practice</vt:lpstr>
      <vt:lpstr>Dimension 1: Practices</vt:lpstr>
      <vt:lpstr>Dimension 1: Practice</vt:lpstr>
      <vt:lpstr>Dimension 1: Practice</vt:lpstr>
      <vt:lpstr>Dimension 1: Practice</vt:lpstr>
      <vt:lpstr>Dimension 1: Practice</vt:lpstr>
      <vt:lpstr>Dimension 1: Practice</vt:lpstr>
      <vt:lpstr>Structure of the Framework: Dimension 2: Crosscutting Concepts</vt:lpstr>
      <vt:lpstr>Activity Two – Static Electricity</vt:lpstr>
      <vt:lpstr>Structure of the Framework: Dimension 3: Disciplinary Core Ideas</vt:lpstr>
      <vt:lpstr>Four Domains</vt:lpstr>
      <vt:lpstr>Activity Three – Potential and Kinetic Energy</vt:lpstr>
      <vt:lpstr>Modeling Instruction &amp; the New Science Framework</vt:lpstr>
      <vt:lpstr>Modeling Instruction and the New Science Framework</vt:lpstr>
      <vt:lpstr>Model Development</vt:lpstr>
      <vt:lpstr>Model Deployment</vt:lpstr>
    </vt:vector>
  </TitlesOfParts>
  <Company>Williamson County Schools</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Autumn Hillis</dc:creator>
  <cp:lastModifiedBy>Autumn Hillis</cp:lastModifiedBy>
  <cp:revision>27</cp:revision>
  <dcterms:created xsi:type="dcterms:W3CDTF">2017-05-10T17:16:44Z</dcterms:created>
  <dcterms:modified xsi:type="dcterms:W3CDTF">2017-10-12T18:32:40Z</dcterms:modified>
</cp:coreProperties>
</file>