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63" r:id="rId7"/>
    <p:sldId id="265" r:id="rId8"/>
    <p:sldId id="259" r:id="rId9"/>
    <p:sldId id="284" r:id="rId10"/>
    <p:sldId id="285" r:id="rId11"/>
    <p:sldId id="266" r:id="rId12"/>
    <p:sldId id="262" r:id="rId13"/>
    <p:sldId id="267" r:id="rId14"/>
    <p:sldId id="268" r:id="rId15"/>
    <p:sldId id="269" r:id="rId16"/>
    <p:sldId id="270" r:id="rId17"/>
    <p:sldId id="271" r:id="rId18"/>
    <p:sldId id="272" r:id="rId19"/>
    <p:sldId id="273" r:id="rId20"/>
    <p:sldId id="274" r:id="rId21"/>
    <p:sldId id="278" r:id="rId22"/>
    <p:sldId id="275" r:id="rId23"/>
    <p:sldId id="283" r:id="rId24"/>
    <p:sldId id="276" r:id="rId25"/>
    <p:sldId id="280" r:id="rId26"/>
    <p:sldId id="281" r:id="rId27"/>
    <p:sldId id="282" r:id="rId28"/>
    <p:sldId id="27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54"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11/10/2017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11/10/2017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11/10/2017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11/10/2017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11/10/2017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11/10/2017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11/10/2017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11/10/2017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11/10/2017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video" Target="https://www.youtube.com/embed/aIhk9eKOLzQ"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nextgenscience.org/pe/ms-ps1-4-matter-and-its-interactions"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ceable.com/blog/this-is-what-happens-when-tires-get-too-ho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7791" y="2915203"/>
            <a:ext cx="7921535" cy="2219691"/>
          </a:xfrm>
        </p:spPr>
        <p:txBody>
          <a:bodyPr anchor="ctr">
            <a:normAutofit/>
          </a:bodyPr>
          <a:lstStyle/>
          <a:p>
            <a:r>
              <a:rPr lang="en-US" sz="3600" dirty="0" smtClean="0"/>
              <a:t>Implementing 3D learning </a:t>
            </a:r>
            <a:r>
              <a:rPr lang="en-US" sz="3600" dirty="0" smtClean="0"/>
              <a:t>through Science and Engineering Practices</a:t>
            </a:r>
            <a:endParaRPr lang="en-US" sz="3600" dirty="0"/>
          </a:p>
        </p:txBody>
      </p:sp>
      <p:sp>
        <p:nvSpPr>
          <p:cNvPr id="7" name="Subtitle 6"/>
          <p:cNvSpPr>
            <a:spLocks noGrp="1"/>
          </p:cNvSpPr>
          <p:nvPr>
            <p:ph type="subTitle" idx="1"/>
          </p:nvPr>
        </p:nvSpPr>
        <p:spPr>
          <a:xfrm>
            <a:off x="125184" y="2264971"/>
            <a:ext cx="7399022" cy="955565"/>
          </a:xfrm>
        </p:spPr>
        <p:txBody>
          <a:bodyPr>
            <a:noAutofit/>
          </a:bodyPr>
          <a:lstStyle/>
          <a:p>
            <a:r>
              <a:rPr lang="en-US" sz="3600" dirty="0" smtClean="0">
                <a:latin typeface="+mj-lt"/>
              </a:rPr>
              <a:t>TSTA Professional Learning Series: </a:t>
            </a:r>
            <a:endParaRPr lang="en-US" sz="3600" dirty="0">
              <a:latin typeface="+mj-lt"/>
            </a:endParaRP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8574447" y="1859296"/>
            <a:ext cx="3617553" cy="2921710"/>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589" y="76200"/>
            <a:ext cx="10131993" cy="1096962"/>
          </a:xfrm>
        </p:spPr>
        <p:txBody>
          <a:bodyPr>
            <a:normAutofit/>
          </a:bodyPr>
          <a:lstStyle/>
          <a:p>
            <a:r>
              <a:rPr lang="en-US" sz="3200" dirty="0" smtClean="0"/>
              <a:t>The Tennessee State Standards and the Framework for K-12 Science Education</a:t>
            </a:r>
            <a:endParaRPr lang="en-US" sz="3200" dirty="0"/>
          </a:p>
        </p:txBody>
      </p:sp>
      <p:sp>
        <p:nvSpPr>
          <p:cNvPr id="3" name="TextBox 2"/>
          <p:cNvSpPr txBox="1"/>
          <p:nvPr/>
        </p:nvSpPr>
        <p:spPr>
          <a:xfrm>
            <a:off x="574767" y="1371599"/>
            <a:ext cx="5342708" cy="5078313"/>
          </a:xfrm>
          <a:prstGeom prst="rect">
            <a:avLst/>
          </a:prstGeom>
          <a:noFill/>
        </p:spPr>
        <p:txBody>
          <a:bodyPr wrap="square" rtlCol="0">
            <a:spAutoFit/>
          </a:bodyPr>
          <a:lstStyle/>
          <a:p>
            <a:r>
              <a:rPr lang="en-US" sz="3600" dirty="0" smtClean="0"/>
              <a:t>The K-12 Framework is the foundation for our New Tennessee State Standards</a:t>
            </a:r>
          </a:p>
          <a:p>
            <a:endParaRPr lang="en-US" sz="3600" dirty="0"/>
          </a:p>
          <a:p>
            <a:r>
              <a:rPr lang="en-US" sz="3600" dirty="0" smtClean="0"/>
              <a:t>The Framework is also the root of our three dimensional approach to science education. </a:t>
            </a:r>
            <a:endParaRPr lang="en-US" sz="3600" dirty="0"/>
          </a:p>
        </p:txBody>
      </p:sp>
      <p:pic>
        <p:nvPicPr>
          <p:cNvPr id="4" name="Picture 3"/>
          <p:cNvPicPr>
            <a:picLocks noChangeAspect="1"/>
          </p:cNvPicPr>
          <p:nvPr/>
        </p:nvPicPr>
        <p:blipFill>
          <a:blip r:embed="rId2"/>
          <a:stretch>
            <a:fillRect/>
          </a:stretch>
        </p:blipFill>
        <p:spPr>
          <a:xfrm>
            <a:off x="6236022" y="1474783"/>
            <a:ext cx="2751224" cy="3333514"/>
          </a:xfrm>
          <a:prstGeom prst="rect">
            <a:avLst/>
          </a:prstGeom>
        </p:spPr>
      </p:pic>
      <p:pic>
        <p:nvPicPr>
          <p:cNvPr id="5" name="Picture 4"/>
          <p:cNvPicPr>
            <a:picLocks noChangeAspect="1"/>
          </p:cNvPicPr>
          <p:nvPr/>
        </p:nvPicPr>
        <p:blipFill>
          <a:blip r:embed="rId3"/>
          <a:stretch>
            <a:fillRect/>
          </a:stretch>
        </p:blipFill>
        <p:spPr>
          <a:xfrm>
            <a:off x="9134747" y="1474784"/>
            <a:ext cx="2531783" cy="3333514"/>
          </a:xfrm>
          <a:prstGeom prst="rect">
            <a:avLst/>
          </a:prstGeom>
        </p:spPr>
      </p:pic>
    </p:spTree>
    <p:extLst>
      <p:ext uri="{BB962C8B-B14F-4D97-AF65-F5344CB8AC3E}">
        <p14:creationId xmlns:p14="http://schemas.microsoft.com/office/powerpoint/2010/main" val="391501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63" y="1802674"/>
            <a:ext cx="7098574" cy="2090057"/>
          </a:xfrm>
        </p:spPr>
        <p:txBody>
          <a:bodyPr/>
          <a:lstStyle/>
          <a:p>
            <a:r>
              <a:rPr lang="en-US" dirty="0" smtClean="0"/>
              <a:t>Dimension One: Practices</a:t>
            </a:r>
            <a:endParaRPr lang="en-US" dirty="0"/>
          </a:p>
        </p:txBody>
      </p:sp>
      <p:sp>
        <p:nvSpPr>
          <p:cNvPr id="3" name="Subtitle 2"/>
          <p:cNvSpPr>
            <a:spLocks noGrp="1"/>
          </p:cNvSpPr>
          <p:nvPr>
            <p:ph type="subTitle" idx="1"/>
          </p:nvPr>
        </p:nvSpPr>
        <p:spPr>
          <a:xfrm>
            <a:off x="203563" y="3623509"/>
            <a:ext cx="7098574" cy="1843499"/>
          </a:xfrm>
        </p:spPr>
        <p:txBody>
          <a:bodyPr>
            <a:normAutofit/>
          </a:bodyPr>
          <a:lstStyle/>
          <a:p>
            <a:r>
              <a:rPr lang="en-US" sz="2400" dirty="0" smtClean="0"/>
              <a:t>There are at least eight practices that are essential to scientific learning in a K-12 setting. </a:t>
            </a:r>
          </a:p>
          <a:p>
            <a:endParaRPr lang="en-US" sz="2400" dirty="0"/>
          </a:p>
          <a:p>
            <a:r>
              <a:rPr lang="en-US" sz="2400" dirty="0" smtClean="0"/>
              <a:t>These were derived from the practices of scientists and engineers in their professional experimentation. </a:t>
            </a:r>
          </a:p>
        </p:txBody>
      </p:sp>
      <p:pic>
        <p:nvPicPr>
          <p:cNvPr id="5" name="Picture Placeholder 4"/>
          <p:cNvPicPr>
            <a:picLocks noGrp="1" noChangeAspect="1"/>
          </p:cNvPicPr>
          <p:nvPr>
            <p:ph type="pic" sz="quarter" idx="13"/>
          </p:nvPr>
        </p:nvPicPr>
        <p:blipFill>
          <a:blip r:embed="rId2"/>
          <a:srcRect t="10576" b="10576"/>
          <a:stretch>
            <a:fillRect/>
          </a:stretch>
        </p:blipFill>
        <p:spPr>
          <a:xfrm>
            <a:off x="7302137" y="1402580"/>
            <a:ext cx="4627562" cy="4208462"/>
          </a:xfrm>
          <a:prstGeom prst="rect">
            <a:avLst/>
          </a:prstGeom>
        </p:spPr>
      </p:pic>
    </p:spTree>
    <p:extLst>
      <p:ext uri="{BB962C8B-B14F-4D97-AF65-F5344CB8AC3E}">
        <p14:creationId xmlns:p14="http://schemas.microsoft.com/office/powerpoint/2010/main" val="52697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2071"/>
            <a:ext cx="7098574" cy="1280160"/>
          </a:xfrm>
          <a:solidFill>
            <a:schemeClr val="bg2"/>
          </a:solidFill>
        </p:spPr>
        <p:txBody>
          <a:bodyPr anchor="t">
            <a:normAutofit/>
          </a:bodyPr>
          <a:lstStyle/>
          <a:p>
            <a:r>
              <a:rPr lang="en-US" sz="4000" dirty="0" smtClean="0"/>
              <a:t>Dimension Two: </a:t>
            </a:r>
            <a:r>
              <a:rPr lang="en-US" sz="4000" dirty="0" err="1" smtClean="0"/>
              <a:t>CrossCutting</a:t>
            </a:r>
            <a:r>
              <a:rPr lang="en-US" sz="4000" dirty="0" smtClean="0"/>
              <a:t> Concepts</a:t>
            </a:r>
            <a:endParaRPr lang="en-US" sz="4000" dirty="0"/>
          </a:p>
        </p:txBody>
      </p:sp>
      <p:sp>
        <p:nvSpPr>
          <p:cNvPr id="3" name="Subtitle 2"/>
          <p:cNvSpPr>
            <a:spLocks noGrp="1"/>
          </p:cNvSpPr>
          <p:nvPr>
            <p:ph type="subTitle" idx="1"/>
          </p:nvPr>
        </p:nvSpPr>
        <p:spPr>
          <a:xfrm>
            <a:off x="203563" y="2495006"/>
            <a:ext cx="8287934" cy="2972003"/>
          </a:xfrm>
        </p:spPr>
        <p:txBody>
          <a:bodyPr>
            <a:normAutofit fontScale="92500"/>
          </a:bodyPr>
          <a:lstStyle/>
          <a:p>
            <a:r>
              <a:rPr lang="en-US" sz="2400" dirty="0" smtClean="0"/>
              <a:t>Crosscutting concepts are concepts that bridge disciplinary boundaries. </a:t>
            </a:r>
          </a:p>
          <a:p>
            <a:endParaRPr lang="en-US" sz="2400" dirty="0"/>
          </a:p>
          <a:p>
            <a:r>
              <a:rPr lang="en-US" sz="2400" dirty="0" smtClean="0"/>
              <a:t>They have explanatory value throughout much of science and engineering. </a:t>
            </a:r>
          </a:p>
          <a:p>
            <a:endParaRPr lang="en-US" sz="2400" dirty="0"/>
          </a:p>
          <a:p>
            <a:r>
              <a:rPr lang="en-US" sz="2400" dirty="0" smtClean="0"/>
              <a:t>These concepts help provide students with an organizational framework for connecting knowledge from the various disciplines into a coherent and scientifically based view of the world. </a:t>
            </a:r>
          </a:p>
        </p:txBody>
      </p:sp>
      <p:pic>
        <p:nvPicPr>
          <p:cNvPr id="6" name="Picture Placeholder 5"/>
          <p:cNvPicPr>
            <a:picLocks noGrp="1" noChangeAspect="1"/>
          </p:cNvPicPr>
          <p:nvPr>
            <p:ph type="pic" sz="quarter" idx="13"/>
          </p:nvPr>
        </p:nvPicPr>
        <p:blipFill>
          <a:blip r:embed="rId2"/>
          <a:srcRect t="10576" b="10576"/>
          <a:stretch>
            <a:fillRect/>
          </a:stretch>
        </p:blipFill>
        <p:spPr>
          <a:xfrm>
            <a:off x="8491497" y="1872843"/>
            <a:ext cx="3700503" cy="3365363"/>
          </a:xfrm>
          <a:prstGeom prst="rect">
            <a:avLst/>
          </a:prstGeom>
        </p:spPr>
      </p:pic>
    </p:spTree>
    <p:extLst>
      <p:ext uri="{BB962C8B-B14F-4D97-AF65-F5344CB8AC3E}">
        <p14:creationId xmlns:p14="http://schemas.microsoft.com/office/powerpoint/2010/main" val="69381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9418"/>
            <a:ext cx="7098574" cy="1275405"/>
          </a:xfrm>
          <a:solidFill>
            <a:schemeClr val="bg2"/>
          </a:solidFill>
        </p:spPr>
        <p:txBody>
          <a:bodyPr anchor="t">
            <a:normAutofit/>
          </a:bodyPr>
          <a:lstStyle/>
          <a:p>
            <a:r>
              <a:rPr lang="en-US" sz="4000" dirty="0" smtClean="0"/>
              <a:t>Dimension Three: Disciplinary Core Ideas</a:t>
            </a:r>
            <a:endParaRPr lang="en-US" sz="4000" dirty="0"/>
          </a:p>
        </p:txBody>
      </p:sp>
      <p:sp>
        <p:nvSpPr>
          <p:cNvPr id="3" name="Subtitle 2"/>
          <p:cNvSpPr>
            <a:spLocks noGrp="1"/>
          </p:cNvSpPr>
          <p:nvPr>
            <p:ph type="subTitle" idx="1"/>
          </p:nvPr>
        </p:nvSpPr>
        <p:spPr>
          <a:xfrm>
            <a:off x="203562" y="2664823"/>
            <a:ext cx="7385957" cy="2802185"/>
          </a:xfrm>
        </p:spPr>
        <p:txBody>
          <a:bodyPr>
            <a:normAutofit/>
          </a:bodyPr>
          <a:lstStyle/>
          <a:p>
            <a:r>
              <a:rPr lang="en-US" sz="2400" dirty="0" smtClean="0"/>
              <a:t>An important role of science education is not to teach “all the facts” but rather to prepare students with sufficient core knowledge so that they can later acquire additional information on their own. </a:t>
            </a:r>
          </a:p>
          <a:p>
            <a:endParaRPr lang="en-US" sz="2400" dirty="0" smtClean="0"/>
          </a:p>
          <a:p>
            <a:r>
              <a:rPr lang="en-US" sz="2400" dirty="0" smtClean="0"/>
              <a:t>Students must be able to link current learning with core scientific disciplines. </a:t>
            </a:r>
          </a:p>
        </p:txBody>
      </p:sp>
      <p:pic>
        <p:nvPicPr>
          <p:cNvPr id="5" name="Picture Placeholder 4"/>
          <p:cNvPicPr>
            <a:picLocks noGrp="1" noChangeAspect="1"/>
          </p:cNvPicPr>
          <p:nvPr>
            <p:ph type="pic" sz="quarter" idx="13"/>
          </p:nvPr>
        </p:nvPicPr>
        <p:blipFill>
          <a:blip r:embed="rId2"/>
          <a:srcRect t="10576" b="10576"/>
          <a:stretch>
            <a:fillRect/>
          </a:stretch>
        </p:blipFill>
        <p:spPr>
          <a:xfrm>
            <a:off x="7717333" y="1389418"/>
            <a:ext cx="4329931" cy="3937786"/>
          </a:xfrm>
          <a:prstGeom prst="rect">
            <a:avLst/>
          </a:prstGeom>
        </p:spPr>
      </p:pic>
    </p:spTree>
    <p:extLst>
      <p:ext uri="{BB962C8B-B14F-4D97-AF65-F5344CB8AC3E}">
        <p14:creationId xmlns:p14="http://schemas.microsoft.com/office/powerpoint/2010/main" val="7572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418" y="141515"/>
            <a:ext cx="9980682" cy="1096962"/>
          </a:xfrm>
        </p:spPr>
        <p:txBody>
          <a:bodyPr>
            <a:normAutofit/>
          </a:bodyPr>
          <a:lstStyle/>
          <a:p>
            <a:r>
              <a:rPr lang="en-US" sz="5400" dirty="0" smtClean="0"/>
              <a:t>Our Focus</a:t>
            </a:r>
            <a:endParaRPr lang="en-US" sz="5400" dirty="0"/>
          </a:p>
        </p:txBody>
      </p:sp>
      <p:sp>
        <p:nvSpPr>
          <p:cNvPr id="3" name="Content Placeholder 2"/>
          <p:cNvSpPr>
            <a:spLocks noGrp="1"/>
          </p:cNvSpPr>
          <p:nvPr>
            <p:ph idx="1"/>
          </p:nvPr>
        </p:nvSpPr>
        <p:spPr/>
        <p:txBody>
          <a:bodyPr/>
          <a:lstStyle/>
          <a:p>
            <a:pPr marL="0" indent="0" algn="ctr">
              <a:buNone/>
            </a:pPr>
            <a:r>
              <a:rPr lang="en-US" sz="2800" b="1" dirty="0" smtClean="0"/>
              <a:t>Dimension One: Practices</a:t>
            </a:r>
          </a:p>
          <a:p>
            <a:pPr marL="0" indent="0" algn="ctr">
              <a:buNone/>
            </a:pPr>
            <a:r>
              <a:rPr lang="en-US" sz="2400" dirty="0" smtClean="0"/>
              <a:t>From research completed by the National Research Council in 2001, we know that a narrow focus on content alone has the unfortunate consequence of leaving students with naïve conceptions of the nature of scientific inquiry (Drive, Millar, &amp; Scott; 1996) and the impression that science is simply a body of isolated facts (Schwab. 1962) </a:t>
            </a:r>
          </a:p>
          <a:p>
            <a:pPr marL="0" indent="0" algn="ctr">
              <a:buNone/>
            </a:pPr>
            <a:endParaRPr lang="en-US" sz="2400" dirty="0"/>
          </a:p>
          <a:p>
            <a:pPr marL="0" indent="0" algn="ctr">
              <a:buNone/>
            </a:pPr>
            <a:r>
              <a:rPr lang="en-US" sz="2400" dirty="0" smtClean="0"/>
              <a:t>We also know that students come to </a:t>
            </a:r>
            <a:r>
              <a:rPr lang="en-US" sz="2400" dirty="0" smtClean="0"/>
              <a:t>us </a:t>
            </a:r>
            <a:r>
              <a:rPr lang="en-US" sz="2400" dirty="0" smtClean="0"/>
              <a:t>with concepts they have created or integrated into their understanding of the world. These concepts may or may not be accurate. </a:t>
            </a:r>
            <a:endParaRPr lang="en-US" sz="2400" dirty="0"/>
          </a:p>
        </p:txBody>
      </p:sp>
    </p:spTree>
    <p:extLst>
      <p:ext uri="{BB962C8B-B14F-4D97-AF65-F5344CB8AC3E}">
        <p14:creationId xmlns:p14="http://schemas.microsoft.com/office/powerpoint/2010/main" val="134895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9349" y="1854926"/>
            <a:ext cx="9588137" cy="2800767"/>
          </a:xfrm>
          <a:prstGeom prst="rect">
            <a:avLst/>
          </a:prstGeom>
          <a:noFill/>
        </p:spPr>
        <p:txBody>
          <a:bodyPr wrap="square" rtlCol="0">
            <a:spAutoFit/>
          </a:bodyPr>
          <a:lstStyle/>
          <a:p>
            <a:pPr algn="ctr"/>
            <a:r>
              <a:rPr lang="en-US" sz="4400" dirty="0" smtClean="0"/>
              <a:t>We must work to incorporate as many practices as possible in the science investigations we introduce to our students. </a:t>
            </a:r>
            <a:endParaRPr lang="en-US" sz="4400" dirty="0"/>
          </a:p>
        </p:txBody>
      </p:sp>
    </p:spTree>
    <p:extLst>
      <p:ext uri="{BB962C8B-B14F-4D97-AF65-F5344CB8AC3E}">
        <p14:creationId xmlns:p14="http://schemas.microsoft.com/office/powerpoint/2010/main" val="189453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4926" y="470263"/>
            <a:ext cx="8229600" cy="954107"/>
          </a:xfrm>
          <a:prstGeom prst="rect">
            <a:avLst/>
          </a:prstGeom>
          <a:noFill/>
        </p:spPr>
        <p:txBody>
          <a:bodyPr wrap="square" rtlCol="0">
            <a:spAutoFit/>
          </a:bodyPr>
          <a:lstStyle/>
          <a:p>
            <a:pPr algn="ctr"/>
            <a:r>
              <a:rPr lang="en-US" sz="2800" dirty="0" smtClean="0"/>
              <a:t>Implementing Practices that Build Accurate Concepts </a:t>
            </a:r>
            <a:endParaRPr lang="en-US" sz="2800" dirty="0"/>
          </a:p>
        </p:txBody>
      </p:sp>
      <p:pic>
        <p:nvPicPr>
          <p:cNvPr id="3" name="aIhk9eKOLzQ"/>
          <p:cNvPicPr>
            <a:picLocks noRot="1" noChangeAspect="1"/>
          </p:cNvPicPr>
          <p:nvPr>
            <a:videoFile r:link="rId1"/>
          </p:nvPr>
        </p:nvPicPr>
        <p:blipFill>
          <a:blip r:embed="rId3"/>
          <a:stretch>
            <a:fillRect/>
          </a:stretch>
        </p:blipFill>
        <p:spPr>
          <a:xfrm>
            <a:off x="2590800" y="1568359"/>
            <a:ext cx="7127965" cy="4616730"/>
          </a:xfrm>
          <a:prstGeom prst="rect">
            <a:avLst/>
          </a:prstGeom>
        </p:spPr>
      </p:pic>
    </p:spTree>
    <p:extLst>
      <p:ext uri="{BB962C8B-B14F-4D97-AF65-F5344CB8AC3E}">
        <p14:creationId xmlns:p14="http://schemas.microsoft.com/office/powerpoint/2010/main" val="331334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Implementation </a:t>
            </a:r>
            <a:endParaRPr lang="en-US" sz="5400" dirty="0"/>
          </a:p>
        </p:txBody>
      </p:sp>
      <p:sp>
        <p:nvSpPr>
          <p:cNvPr id="3" name="Content Placeholder 2"/>
          <p:cNvSpPr>
            <a:spLocks noGrp="1"/>
          </p:cNvSpPr>
          <p:nvPr>
            <p:ph idx="1"/>
          </p:nvPr>
        </p:nvSpPr>
        <p:spPr>
          <a:xfrm>
            <a:off x="339634" y="1600200"/>
            <a:ext cx="11612880" cy="4572000"/>
          </a:xfrm>
        </p:spPr>
        <p:txBody>
          <a:bodyPr>
            <a:normAutofit/>
          </a:bodyPr>
          <a:lstStyle/>
          <a:p>
            <a:pPr marL="0" indent="0">
              <a:buNone/>
            </a:pPr>
            <a:r>
              <a:rPr lang="en-US" sz="3600" dirty="0" smtClean="0"/>
              <a:t>After looking at the NGSS Science and Engineering Practices Handout. Discuss the following: </a:t>
            </a:r>
          </a:p>
          <a:p>
            <a:pPr marL="457200" indent="-457200">
              <a:buAutoNum type="arabicPeriod"/>
            </a:pPr>
            <a:r>
              <a:rPr lang="en-US" sz="3600" dirty="0" smtClean="0"/>
              <a:t>From the practices handout, what are some themes that stand out to you? </a:t>
            </a:r>
          </a:p>
          <a:p>
            <a:pPr marL="457200" indent="-457200">
              <a:buAutoNum type="arabicPeriod"/>
            </a:pPr>
            <a:r>
              <a:rPr lang="en-US" sz="3600" dirty="0" smtClean="0"/>
              <a:t>What are some successes your students might experience in working through these practices?</a:t>
            </a:r>
          </a:p>
        </p:txBody>
      </p:sp>
    </p:spTree>
    <p:extLst>
      <p:ext uri="{BB962C8B-B14F-4D97-AF65-F5344CB8AC3E}">
        <p14:creationId xmlns:p14="http://schemas.microsoft.com/office/powerpoint/2010/main" val="97478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3668" y="2050868"/>
            <a:ext cx="8582297" cy="2123658"/>
          </a:xfrm>
          <a:prstGeom prst="rect">
            <a:avLst/>
          </a:prstGeom>
          <a:noFill/>
        </p:spPr>
        <p:txBody>
          <a:bodyPr wrap="square" rtlCol="0">
            <a:spAutoFit/>
          </a:bodyPr>
          <a:lstStyle/>
          <a:p>
            <a:pPr algn="ctr"/>
            <a:r>
              <a:rPr lang="en-US" sz="6600" dirty="0" smtClean="0"/>
              <a:t>Let’s move away from the scientific method. </a:t>
            </a:r>
            <a:endParaRPr lang="en-US" sz="6600" dirty="0"/>
          </a:p>
        </p:txBody>
      </p:sp>
    </p:spTree>
    <p:extLst>
      <p:ext uri="{BB962C8B-B14F-4D97-AF65-F5344CB8AC3E}">
        <p14:creationId xmlns:p14="http://schemas.microsoft.com/office/powerpoint/2010/main" val="246203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Phenomena: Thirsty Candle</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9819" y="1361257"/>
            <a:ext cx="6750844" cy="3848100"/>
          </a:xfrm>
        </p:spPr>
      </p:pic>
      <p:sp>
        <p:nvSpPr>
          <p:cNvPr id="3" name="TextBox 2"/>
          <p:cNvSpPr txBox="1"/>
          <p:nvPr/>
        </p:nvSpPr>
        <p:spPr>
          <a:xfrm>
            <a:off x="313509" y="5397452"/>
            <a:ext cx="10972799" cy="1015663"/>
          </a:xfrm>
          <a:prstGeom prst="rect">
            <a:avLst/>
          </a:prstGeom>
          <a:noFill/>
        </p:spPr>
        <p:txBody>
          <a:bodyPr wrap="square" rtlCol="0">
            <a:spAutoFit/>
          </a:bodyPr>
          <a:lstStyle/>
          <a:p>
            <a:r>
              <a:rPr lang="en-US" sz="2000" b="1" dirty="0">
                <a:hlinkClick r:id="rId3"/>
              </a:rPr>
              <a:t>MS-PS1-4 Matter and its Interactions</a:t>
            </a:r>
            <a:endParaRPr lang="en-US" sz="2000" b="1" dirty="0"/>
          </a:p>
          <a:p>
            <a:r>
              <a:rPr lang="en-US" sz="2000" dirty="0"/>
              <a:t>Develop a model that predicts and describes changes in particle motion, temperature, and state of a pure substance when thermal energy is added or removed.</a:t>
            </a:r>
          </a:p>
        </p:txBody>
      </p:sp>
    </p:spTree>
    <p:extLst>
      <p:ext uri="{BB962C8B-B14F-4D97-AF65-F5344CB8AC3E}">
        <p14:creationId xmlns:p14="http://schemas.microsoft.com/office/powerpoint/2010/main" val="183384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69902" y="156754"/>
            <a:ext cx="9980682" cy="1096962"/>
          </a:xfrm>
        </p:spPr>
        <p:txBody>
          <a:bodyPr>
            <a:normAutofit/>
          </a:bodyPr>
          <a:lstStyle/>
          <a:p>
            <a:r>
              <a:rPr lang="en-US" sz="4000" dirty="0" smtClean="0"/>
              <a:t>A Little About Me</a:t>
            </a:r>
            <a:endParaRPr lang="en-US" sz="4000" dirty="0"/>
          </a:p>
        </p:txBody>
      </p:sp>
      <p:sp>
        <p:nvSpPr>
          <p:cNvPr id="14" name="Content Placeholder 13"/>
          <p:cNvSpPr>
            <a:spLocks noGrp="1"/>
          </p:cNvSpPr>
          <p:nvPr>
            <p:ph idx="1"/>
          </p:nvPr>
        </p:nvSpPr>
        <p:spPr/>
        <p:txBody>
          <a:bodyPr/>
          <a:lstStyle/>
          <a:p>
            <a:r>
              <a:rPr lang="en-US" sz="3200" dirty="0" smtClean="0"/>
              <a:t> Background in 4-8 middle school science</a:t>
            </a:r>
          </a:p>
          <a:p>
            <a:r>
              <a:rPr lang="en-US" sz="3200" dirty="0" smtClean="0"/>
              <a:t> Taught 7</a:t>
            </a:r>
            <a:r>
              <a:rPr lang="en-US" sz="3200" baseline="30000" dirty="0" smtClean="0"/>
              <a:t>th</a:t>
            </a:r>
            <a:r>
              <a:rPr lang="en-US" sz="3200" dirty="0" smtClean="0"/>
              <a:t> and 8</a:t>
            </a:r>
            <a:r>
              <a:rPr lang="en-US" sz="3200" baseline="30000" dirty="0" smtClean="0"/>
              <a:t>th</a:t>
            </a:r>
            <a:r>
              <a:rPr lang="en-US" sz="3200" dirty="0" smtClean="0"/>
              <a:t> grade science for six years</a:t>
            </a:r>
          </a:p>
          <a:p>
            <a:r>
              <a:rPr lang="en-US" sz="3200" dirty="0"/>
              <a:t> </a:t>
            </a:r>
            <a:r>
              <a:rPr lang="en-US" sz="3200" dirty="0" smtClean="0"/>
              <a:t>Currently: Williamson County OER Team</a:t>
            </a:r>
          </a:p>
          <a:p>
            <a:pPr marL="0" indent="0">
              <a:buNone/>
            </a:pPr>
            <a:endParaRPr lang="en-US" dirty="0"/>
          </a:p>
        </p:txBody>
      </p:sp>
      <p:pic>
        <p:nvPicPr>
          <p:cNvPr id="2" name="Picture 1"/>
          <p:cNvPicPr>
            <a:picLocks noChangeAspect="1"/>
          </p:cNvPicPr>
          <p:nvPr/>
        </p:nvPicPr>
        <p:blipFill>
          <a:blip r:embed="rId2"/>
          <a:stretch>
            <a:fillRect/>
          </a:stretch>
        </p:blipFill>
        <p:spPr>
          <a:xfrm>
            <a:off x="7022704" y="3629706"/>
            <a:ext cx="4286250" cy="2733675"/>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92" y="102326"/>
            <a:ext cx="9980682" cy="1096962"/>
          </a:xfrm>
        </p:spPr>
        <p:txBody>
          <a:bodyPr>
            <a:normAutofit/>
          </a:bodyPr>
          <a:lstStyle/>
          <a:p>
            <a:r>
              <a:rPr lang="en-US" sz="4400" dirty="0" smtClean="0"/>
              <a:t>Phenomena: Thirsty Candle Steps</a:t>
            </a:r>
            <a:endParaRPr lang="en-US" sz="4400" dirty="0"/>
          </a:p>
        </p:txBody>
      </p:sp>
      <p:sp>
        <p:nvSpPr>
          <p:cNvPr id="3" name="TextBox 2"/>
          <p:cNvSpPr txBox="1"/>
          <p:nvPr/>
        </p:nvSpPr>
        <p:spPr>
          <a:xfrm>
            <a:off x="365760" y="1711234"/>
            <a:ext cx="11038114" cy="4433073"/>
          </a:xfrm>
          <a:prstGeom prst="rect">
            <a:avLst/>
          </a:prstGeom>
          <a:noFill/>
        </p:spPr>
        <p:txBody>
          <a:bodyPr wrap="square" rtlCol="0">
            <a:spAutoFit/>
          </a:bodyPr>
          <a:lstStyle/>
          <a:p>
            <a:pPr marL="342900" indent="-342900">
              <a:lnSpc>
                <a:spcPct val="150000"/>
              </a:lnSpc>
              <a:buAutoNum type="arabicPeriod"/>
            </a:pPr>
            <a:r>
              <a:rPr lang="en-US" sz="3200" dirty="0" smtClean="0"/>
              <a:t>Pour a small amount of the colored water into your saucer. </a:t>
            </a:r>
          </a:p>
          <a:p>
            <a:pPr marL="342900" indent="-342900">
              <a:lnSpc>
                <a:spcPct val="150000"/>
              </a:lnSpc>
              <a:buAutoNum type="arabicPeriod"/>
            </a:pPr>
            <a:r>
              <a:rPr lang="en-US" sz="3200" dirty="0" smtClean="0"/>
              <a:t>Place the candle in the middle of your plate in the middle of the table. </a:t>
            </a:r>
          </a:p>
          <a:p>
            <a:pPr marL="342900" indent="-342900">
              <a:lnSpc>
                <a:spcPct val="150000"/>
              </a:lnSpc>
              <a:buAutoNum type="arabicPeriod"/>
            </a:pPr>
            <a:r>
              <a:rPr lang="en-US" sz="3200" dirty="0" smtClean="0"/>
              <a:t>Use the matches to light your candle in the plate. </a:t>
            </a:r>
          </a:p>
          <a:p>
            <a:pPr marL="342900" indent="-342900">
              <a:lnSpc>
                <a:spcPct val="150000"/>
              </a:lnSpc>
              <a:buAutoNum type="arabicPeriod"/>
            </a:pPr>
            <a:r>
              <a:rPr lang="en-US" sz="3200" dirty="0" smtClean="0"/>
              <a:t>Place your glass over the candle and watch what happens. </a:t>
            </a:r>
            <a:endParaRPr lang="en-US" sz="3200" dirty="0"/>
          </a:p>
        </p:txBody>
      </p:sp>
    </p:spTree>
    <p:extLst>
      <p:ext uri="{BB962C8B-B14F-4D97-AF65-F5344CB8AC3E}">
        <p14:creationId xmlns:p14="http://schemas.microsoft.com/office/powerpoint/2010/main" val="286310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Discussion</a:t>
            </a:r>
            <a:endParaRPr lang="en-US" sz="4400" dirty="0"/>
          </a:p>
        </p:txBody>
      </p:sp>
      <p:sp>
        <p:nvSpPr>
          <p:cNvPr id="3" name="Content Placeholder 2"/>
          <p:cNvSpPr>
            <a:spLocks noGrp="1"/>
          </p:cNvSpPr>
          <p:nvPr>
            <p:ph idx="1"/>
          </p:nvPr>
        </p:nvSpPr>
        <p:spPr>
          <a:xfrm>
            <a:off x="431074" y="1600200"/>
            <a:ext cx="10656026" cy="4572000"/>
          </a:xfrm>
        </p:spPr>
        <p:txBody>
          <a:bodyPr>
            <a:normAutofit/>
          </a:bodyPr>
          <a:lstStyle/>
          <a:p>
            <a:pPr marL="0" indent="0">
              <a:buNone/>
            </a:pPr>
            <a:r>
              <a:rPr lang="en-US" sz="3200" dirty="0" smtClean="0"/>
              <a:t>Most students will initially assume that the oxygen is being burned by the candle and is “lost”. This creates space for which the water to rise. </a:t>
            </a:r>
          </a:p>
          <a:p>
            <a:pPr marL="0" indent="0">
              <a:buNone/>
            </a:pPr>
            <a:r>
              <a:rPr lang="en-US" sz="3200" dirty="0" smtClean="0"/>
              <a:t>However, students will also say that “matter cannot be created or lost, only changed into a new substance.” </a:t>
            </a:r>
          </a:p>
          <a:p>
            <a:pPr marL="0" indent="0">
              <a:buNone/>
            </a:pPr>
            <a:r>
              <a:rPr lang="en-US" sz="3200" dirty="0" smtClean="0"/>
              <a:t>Why might this observation be disconnected from their prior knowledge? How can we help students develop a deeper understanding? </a:t>
            </a:r>
            <a:endParaRPr lang="en-US" sz="3200" dirty="0"/>
          </a:p>
        </p:txBody>
      </p:sp>
    </p:spTree>
    <p:extLst>
      <p:ext uri="{BB962C8B-B14F-4D97-AF65-F5344CB8AC3E}">
        <p14:creationId xmlns:p14="http://schemas.microsoft.com/office/powerpoint/2010/main" val="232638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6200"/>
            <a:ext cx="10536942" cy="1096962"/>
          </a:xfrm>
        </p:spPr>
        <p:txBody>
          <a:bodyPr>
            <a:normAutofit/>
          </a:bodyPr>
          <a:lstStyle/>
          <a:p>
            <a:r>
              <a:rPr lang="en-US" sz="5400" dirty="0" smtClean="0"/>
              <a:t>Taking it Further</a:t>
            </a:r>
            <a:endParaRPr lang="en-US" sz="5400" dirty="0"/>
          </a:p>
        </p:txBody>
      </p:sp>
      <p:sp>
        <p:nvSpPr>
          <p:cNvPr id="3" name="Content Placeholder 2"/>
          <p:cNvSpPr>
            <a:spLocks noGrp="1"/>
          </p:cNvSpPr>
          <p:nvPr>
            <p:ph idx="1"/>
          </p:nvPr>
        </p:nvSpPr>
        <p:spPr>
          <a:xfrm>
            <a:off x="548640" y="1600200"/>
            <a:ext cx="10538460" cy="4572000"/>
          </a:xfrm>
        </p:spPr>
        <p:txBody>
          <a:bodyPr>
            <a:normAutofit/>
          </a:bodyPr>
          <a:lstStyle/>
          <a:p>
            <a:pPr marL="0" indent="0">
              <a:buNone/>
            </a:pPr>
            <a:r>
              <a:rPr lang="en-US" sz="4800" dirty="0" smtClean="0"/>
              <a:t>How does this information influence life outside the classroom? </a:t>
            </a:r>
          </a:p>
          <a:p>
            <a:pPr marL="0" indent="0">
              <a:buNone/>
            </a:pPr>
            <a:endParaRPr lang="en-US" sz="4800" dirty="0" smtClean="0"/>
          </a:p>
          <a:p>
            <a:pPr marL="0" indent="0">
              <a:buNone/>
            </a:pPr>
            <a:r>
              <a:rPr lang="en-US" sz="4800" dirty="0" smtClean="0"/>
              <a:t>What connections can we make? </a:t>
            </a:r>
            <a:endParaRPr lang="en-US" sz="4800" dirty="0"/>
          </a:p>
        </p:txBody>
      </p:sp>
    </p:spTree>
    <p:extLst>
      <p:ext uri="{BB962C8B-B14F-4D97-AF65-F5344CB8AC3E}">
        <p14:creationId xmlns:p14="http://schemas.microsoft.com/office/powerpoint/2010/main" val="177257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Taking It Further</a:t>
            </a:r>
            <a:endParaRPr lang="en-US" sz="4000" dirty="0"/>
          </a:p>
        </p:txBody>
      </p:sp>
      <p:sp>
        <p:nvSpPr>
          <p:cNvPr id="3" name="Content Placeholder 2"/>
          <p:cNvSpPr>
            <a:spLocks noGrp="1"/>
          </p:cNvSpPr>
          <p:nvPr>
            <p:ph idx="1"/>
          </p:nvPr>
        </p:nvSpPr>
        <p:spPr/>
        <p:txBody>
          <a:bodyPr>
            <a:normAutofit/>
          </a:bodyPr>
          <a:lstStyle/>
          <a:p>
            <a:r>
              <a:rPr lang="en-US" sz="3600" dirty="0" smtClean="0"/>
              <a:t>What happens to the air in a tire during the winter months or during the summer months?</a:t>
            </a:r>
          </a:p>
          <a:p>
            <a:pPr marL="0" indent="0">
              <a:buNone/>
            </a:pPr>
            <a:r>
              <a:rPr lang="en-US" sz="3600" dirty="0" smtClean="0"/>
              <a:t> </a:t>
            </a:r>
          </a:p>
          <a:p>
            <a:r>
              <a:rPr lang="en-US" sz="3600" dirty="0" smtClean="0"/>
              <a:t>Could tires pop from increased air pressure due to heat? </a:t>
            </a:r>
            <a:r>
              <a:rPr lang="en-US" sz="3600" dirty="0" smtClean="0"/>
              <a:t>Can heat pop tires? How?</a:t>
            </a:r>
            <a:endParaRPr lang="en-US" sz="3600" dirty="0" smtClean="0"/>
          </a:p>
          <a:p>
            <a:endParaRPr lang="en-US" sz="3600" dirty="0"/>
          </a:p>
          <a:p>
            <a:pPr marL="0" indent="0" algn="ctr">
              <a:buNone/>
            </a:pPr>
            <a:r>
              <a:rPr lang="en-US" sz="3600" dirty="0" smtClean="0">
                <a:hlinkClick r:id="rId2"/>
              </a:rPr>
              <a:t>What Happens When Tires Get Too Hot? </a:t>
            </a:r>
            <a:endParaRPr lang="en-US" sz="3600" dirty="0"/>
          </a:p>
        </p:txBody>
      </p:sp>
    </p:spTree>
    <p:extLst>
      <p:ext uri="{BB962C8B-B14F-4D97-AF65-F5344CB8AC3E}">
        <p14:creationId xmlns:p14="http://schemas.microsoft.com/office/powerpoint/2010/main" val="221086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76200"/>
            <a:ext cx="10367125" cy="1096962"/>
          </a:xfrm>
        </p:spPr>
        <p:txBody>
          <a:bodyPr>
            <a:normAutofit/>
          </a:bodyPr>
          <a:lstStyle/>
          <a:p>
            <a:r>
              <a:rPr lang="en-US" sz="4000" dirty="0" smtClean="0"/>
              <a:t>Assessing Science and Engineering Practices</a:t>
            </a:r>
            <a:endParaRPr lang="en-US" sz="4000" dirty="0"/>
          </a:p>
        </p:txBody>
      </p:sp>
      <p:sp>
        <p:nvSpPr>
          <p:cNvPr id="3" name="Content Placeholder 2"/>
          <p:cNvSpPr>
            <a:spLocks noGrp="1"/>
          </p:cNvSpPr>
          <p:nvPr>
            <p:ph idx="1"/>
          </p:nvPr>
        </p:nvSpPr>
        <p:spPr/>
        <p:txBody>
          <a:bodyPr/>
          <a:lstStyle/>
          <a:p>
            <a:pPr marL="0" indent="0">
              <a:buNone/>
            </a:pPr>
            <a:r>
              <a:rPr lang="en-US" dirty="0" smtClean="0"/>
              <a:t>Leonard aired up his tires to the appropriate pressure on a cold day in February.  The temperature was around 15 degrees Fahrenheit. Now it is July and 102 degrees Fahrenheit outside.  Leonard has also been driving for several hours. Use the drawing of the tire below to show what has happened the air in Leonard’s tire from February to July. </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Then, explain (using our classroom discussion and practice) what Leonard should do next. Be sure to given scientific details to explain your answer. </a:t>
            </a:r>
            <a:endParaRPr lang="en-US" dirty="0"/>
          </a:p>
        </p:txBody>
      </p:sp>
      <p:pic>
        <p:nvPicPr>
          <p:cNvPr id="4" name="Picture 3"/>
          <p:cNvPicPr>
            <a:picLocks noChangeAspect="1"/>
          </p:cNvPicPr>
          <p:nvPr/>
        </p:nvPicPr>
        <p:blipFill>
          <a:blip r:embed="rId2"/>
          <a:stretch>
            <a:fillRect/>
          </a:stretch>
        </p:blipFill>
        <p:spPr>
          <a:xfrm>
            <a:off x="4598125" y="2814637"/>
            <a:ext cx="2133600" cy="2143125"/>
          </a:xfrm>
          <a:prstGeom prst="rect">
            <a:avLst/>
          </a:prstGeom>
        </p:spPr>
      </p:pic>
    </p:spTree>
    <p:extLst>
      <p:ext uri="{BB962C8B-B14F-4D97-AF65-F5344CB8AC3E}">
        <p14:creationId xmlns:p14="http://schemas.microsoft.com/office/powerpoint/2010/main" val="414335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Goal </a:t>
            </a:r>
            <a:endParaRPr lang="en-US" sz="48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600" dirty="0" smtClean="0"/>
              <a:t>Students think and communicate about their own understanding…first! </a:t>
            </a:r>
            <a:endParaRPr lang="en-US" sz="3600" dirty="0"/>
          </a:p>
          <a:p>
            <a:pPr>
              <a:buFont typeface="Wingdings" panose="05000000000000000000" pitchFamily="2" charset="2"/>
              <a:buChar char="Ø"/>
            </a:pPr>
            <a:r>
              <a:rPr lang="en-US" sz="3600" dirty="0" smtClean="0"/>
              <a:t>The teacher gets an idea of preconceptions students are bringing into the lesson…..first! </a:t>
            </a:r>
          </a:p>
          <a:p>
            <a:pPr>
              <a:buFont typeface="Wingdings" panose="05000000000000000000" pitchFamily="2" charset="2"/>
              <a:buChar char="Ø"/>
            </a:pPr>
            <a:r>
              <a:rPr lang="en-US" sz="3600" dirty="0" smtClean="0"/>
              <a:t>We limit the chances that students will separate classroom learning from outside phenomena. </a:t>
            </a:r>
          </a:p>
        </p:txBody>
      </p:sp>
    </p:spTree>
    <p:extLst>
      <p:ext uri="{BB962C8B-B14F-4D97-AF65-F5344CB8AC3E}">
        <p14:creationId xmlns:p14="http://schemas.microsoft.com/office/powerpoint/2010/main" val="409714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28452"/>
            <a:ext cx="9980682" cy="1096962"/>
          </a:xfrm>
        </p:spPr>
        <p:txBody>
          <a:bodyPr>
            <a:normAutofit/>
          </a:bodyPr>
          <a:lstStyle/>
          <a:p>
            <a:r>
              <a:rPr lang="en-US" sz="4800" dirty="0" smtClean="0"/>
              <a:t>Contact Information</a:t>
            </a:r>
            <a:endParaRPr lang="en-US" sz="4800" dirty="0"/>
          </a:p>
        </p:txBody>
      </p:sp>
      <p:pic>
        <p:nvPicPr>
          <p:cNvPr id="4" name="Content Placeholder 3"/>
          <p:cNvPicPr>
            <a:picLocks noGrp="1" noChangeAspect="1"/>
          </p:cNvPicPr>
          <p:nvPr>
            <p:ph idx="1"/>
          </p:nvPr>
        </p:nvPicPr>
        <p:blipFill>
          <a:blip r:embed="rId2"/>
          <a:stretch>
            <a:fillRect/>
          </a:stretch>
        </p:blipFill>
        <p:spPr>
          <a:xfrm>
            <a:off x="1009650" y="1595301"/>
            <a:ext cx="1406978" cy="1406978"/>
          </a:xfrm>
          <a:prstGeom prst="rect">
            <a:avLst/>
          </a:prstGeom>
        </p:spPr>
      </p:pic>
      <p:sp>
        <p:nvSpPr>
          <p:cNvPr id="6" name="TextBox 5"/>
          <p:cNvSpPr txBox="1"/>
          <p:nvPr/>
        </p:nvSpPr>
        <p:spPr>
          <a:xfrm>
            <a:off x="2573382" y="2006402"/>
            <a:ext cx="3304903" cy="584775"/>
          </a:xfrm>
          <a:prstGeom prst="rect">
            <a:avLst/>
          </a:prstGeom>
          <a:noFill/>
        </p:spPr>
        <p:txBody>
          <a:bodyPr wrap="square" rtlCol="0">
            <a:spAutoFit/>
          </a:bodyPr>
          <a:lstStyle/>
          <a:p>
            <a:r>
              <a:rPr lang="en-US" sz="3200" dirty="0" smtClean="0"/>
              <a:t>@</a:t>
            </a:r>
            <a:r>
              <a:rPr lang="en-US" sz="3200" dirty="0" err="1" smtClean="0"/>
              <a:t>AutumnHillis</a:t>
            </a:r>
            <a:endParaRPr lang="en-US" sz="3200" dirty="0"/>
          </a:p>
        </p:txBody>
      </p:sp>
      <p:sp>
        <p:nvSpPr>
          <p:cNvPr id="7" name="TextBox 6"/>
          <p:cNvSpPr txBox="1"/>
          <p:nvPr/>
        </p:nvSpPr>
        <p:spPr>
          <a:xfrm>
            <a:off x="1104899" y="3141332"/>
            <a:ext cx="9436827" cy="584775"/>
          </a:xfrm>
          <a:prstGeom prst="rect">
            <a:avLst/>
          </a:prstGeom>
          <a:noFill/>
        </p:spPr>
        <p:txBody>
          <a:bodyPr wrap="square" rtlCol="0">
            <a:spAutoFit/>
          </a:bodyPr>
          <a:lstStyle/>
          <a:p>
            <a:r>
              <a:rPr lang="en-US" sz="3200" dirty="0" smtClean="0"/>
              <a:t>Website:	https</a:t>
            </a:r>
            <a:r>
              <a:rPr lang="en-US" sz="3200" dirty="0"/>
              <a:t>://autumnhillised.squarespace.com/</a:t>
            </a:r>
          </a:p>
        </p:txBody>
      </p:sp>
      <p:sp>
        <p:nvSpPr>
          <p:cNvPr id="8" name="TextBox 7"/>
          <p:cNvSpPr txBox="1"/>
          <p:nvPr/>
        </p:nvSpPr>
        <p:spPr>
          <a:xfrm>
            <a:off x="1104899" y="3922320"/>
            <a:ext cx="8778240" cy="584775"/>
          </a:xfrm>
          <a:prstGeom prst="rect">
            <a:avLst/>
          </a:prstGeom>
          <a:noFill/>
        </p:spPr>
        <p:txBody>
          <a:bodyPr wrap="square" rtlCol="0">
            <a:spAutoFit/>
          </a:bodyPr>
          <a:lstStyle/>
          <a:p>
            <a:r>
              <a:rPr lang="en-US" sz="3200" dirty="0" smtClean="0"/>
              <a:t>Email:	autumnlhillis@gmail.com</a:t>
            </a:r>
            <a:endParaRPr lang="en-US" sz="3200" dirty="0"/>
          </a:p>
        </p:txBody>
      </p:sp>
    </p:spTree>
    <p:extLst>
      <p:ext uri="{BB962C8B-B14F-4D97-AF65-F5344CB8AC3E}">
        <p14:creationId xmlns:p14="http://schemas.microsoft.com/office/powerpoint/2010/main" val="252261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TSTA’s Professional Learning Components </a:t>
            </a:r>
            <a:endParaRPr lang="en-US" sz="4000" dirty="0"/>
          </a:p>
        </p:txBody>
      </p:sp>
      <p:sp>
        <p:nvSpPr>
          <p:cNvPr id="3" name="TextBox 2"/>
          <p:cNvSpPr txBox="1"/>
          <p:nvPr/>
        </p:nvSpPr>
        <p:spPr>
          <a:xfrm>
            <a:off x="274320" y="1449977"/>
            <a:ext cx="11704319" cy="5262979"/>
          </a:xfrm>
          <a:prstGeom prst="rect">
            <a:avLst/>
          </a:prstGeom>
          <a:noFill/>
        </p:spPr>
        <p:txBody>
          <a:bodyPr wrap="square" rtlCol="0">
            <a:spAutoFit/>
          </a:bodyPr>
          <a:lstStyle/>
          <a:p>
            <a:r>
              <a:rPr lang="en-US" sz="2400" dirty="0" smtClean="0"/>
              <a:t>1. Designs and offers professional development opportunities for science educators.</a:t>
            </a:r>
          </a:p>
          <a:p>
            <a:endParaRPr lang="en-US" sz="2400" dirty="0" smtClean="0"/>
          </a:p>
          <a:p>
            <a:r>
              <a:rPr lang="en-US" sz="2400" dirty="0" smtClean="0"/>
              <a:t>2. Provides access to resources that support science learning and teaching </a:t>
            </a:r>
          </a:p>
          <a:p>
            <a:pPr marL="342900" indent="-342900">
              <a:buFont typeface="+mj-lt"/>
              <a:buAutoNum type="arabicPeriod"/>
            </a:pPr>
            <a:endParaRPr lang="en-US" sz="2400" dirty="0" smtClean="0"/>
          </a:p>
          <a:p>
            <a:r>
              <a:rPr lang="en-US" sz="2400" dirty="0" smtClean="0"/>
              <a:t>3. Inside the Science Teacher’s Studio</a:t>
            </a:r>
          </a:p>
          <a:p>
            <a:pPr marL="800100" lvl="1" indent="-342900">
              <a:buFont typeface="Arial" panose="020B0604020202020204" pitchFamily="34" charset="0"/>
              <a:buChar char="•"/>
            </a:pPr>
            <a:r>
              <a:rPr lang="en-US" sz="2400" dirty="0" smtClean="0"/>
              <a:t>Explores best practice by highlighting successful instructional approaches through the lens of an interview</a:t>
            </a:r>
          </a:p>
          <a:p>
            <a:pPr marL="800100" lvl="1" indent="-342900">
              <a:buFont typeface="Arial" panose="020B0604020202020204" pitchFamily="34" charset="0"/>
              <a:buChar char="•"/>
            </a:pPr>
            <a:r>
              <a:rPr lang="en-US" sz="2400" dirty="0" smtClean="0"/>
              <a:t>Provides further elaboration during a Pop-Up Conference</a:t>
            </a:r>
          </a:p>
          <a:p>
            <a:pPr marL="800100" lvl="1" indent="-342900">
              <a:buFont typeface="+mj-lt"/>
              <a:buAutoNum type="arabicPeriod"/>
            </a:pPr>
            <a:endParaRPr lang="en-US" sz="2400" dirty="0" smtClean="0"/>
          </a:p>
          <a:p>
            <a:r>
              <a:rPr lang="en-US" sz="2400" dirty="0" smtClean="0"/>
              <a:t>4. TN STEM Leadership Cadre</a:t>
            </a:r>
          </a:p>
          <a:p>
            <a:pPr marL="800100" lvl="1" indent="-342900">
              <a:buFont typeface="Arial" panose="020B0604020202020204" pitchFamily="34" charset="0"/>
              <a:buChar char="•"/>
            </a:pPr>
            <a:r>
              <a:rPr lang="en-US" sz="2400" dirty="0" smtClean="0"/>
              <a:t>Thoughtful and timely professional development anchored in effective instructional practices. </a:t>
            </a:r>
          </a:p>
          <a:p>
            <a:pPr marL="800100" lvl="1" indent="-342900">
              <a:buFont typeface="Arial" panose="020B0604020202020204" pitchFamily="34" charset="0"/>
              <a:buChar char="•"/>
            </a:pPr>
            <a:r>
              <a:rPr lang="en-US" sz="2400" dirty="0" smtClean="0"/>
              <a:t>Supports implementation of the K-12 Science Framework and new TN Science Standards. </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46" y="76200"/>
            <a:ext cx="10327936" cy="1096962"/>
          </a:xfrm>
        </p:spPr>
        <p:txBody>
          <a:bodyPr>
            <a:normAutofit/>
          </a:bodyPr>
          <a:lstStyle/>
          <a:p>
            <a:r>
              <a:rPr lang="en-US" sz="3600" dirty="0" smtClean="0"/>
              <a:t>Implementing </a:t>
            </a:r>
            <a:r>
              <a:rPr lang="en-US" sz="3600" dirty="0" smtClean="0"/>
              <a:t>3D </a:t>
            </a:r>
            <a:r>
              <a:rPr lang="en-US" sz="3600" dirty="0" smtClean="0"/>
              <a:t>learning through the TN Science Framework </a:t>
            </a:r>
            <a:endParaRPr lang="en-US" sz="3600" dirty="0"/>
          </a:p>
        </p:txBody>
      </p:sp>
      <p:sp>
        <p:nvSpPr>
          <p:cNvPr id="4" name="Text Placeholder 3"/>
          <p:cNvSpPr>
            <a:spLocks noGrp="1"/>
          </p:cNvSpPr>
          <p:nvPr>
            <p:ph type="body" sz="half" idx="2"/>
          </p:nvPr>
        </p:nvSpPr>
        <p:spPr>
          <a:xfrm>
            <a:off x="595447" y="1809206"/>
            <a:ext cx="10129157" cy="4572000"/>
          </a:xfrm>
        </p:spPr>
        <p:txBody>
          <a:bodyPr>
            <a:noAutofit/>
          </a:bodyPr>
          <a:lstStyle/>
          <a:p>
            <a:r>
              <a:rPr lang="en-US" sz="3600" dirty="0" smtClean="0"/>
              <a:t>Inside the Science Teacher’s Studio and TN STEM Leadership Cadre are made possible through “Building Capacity for Tennessee Science Education” (BCTSE) a partnership between Tennessee Science Teachers Association and the Oakley STEM Center and Tennessee Tech University. </a:t>
            </a:r>
            <a:endParaRPr lang="en-US" sz="3600" dirty="0"/>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Introduction</a:t>
            </a:r>
            <a:endParaRPr lang="en-US" sz="4400" dirty="0"/>
          </a:p>
        </p:txBody>
      </p:sp>
      <p:sp>
        <p:nvSpPr>
          <p:cNvPr id="4" name="Content Placeholder 3"/>
          <p:cNvSpPr>
            <a:spLocks noGrp="1"/>
          </p:cNvSpPr>
          <p:nvPr>
            <p:ph sz="half" idx="2"/>
          </p:nvPr>
        </p:nvSpPr>
        <p:spPr>
          <a:xfrm>
            <a:off x="6095241" y="1397136"/>
            <a:ext cx="4914900" cy="4571999"/>
          </a:xfrm>
        </p:spPr>
        <p:txBody>
          <a:bodyPr>
            <a:normAutofit/>
          </a:bodyPr>
          <a:lstStyle/>
          <a:p>
            <a:pPr marL="0" indent="0">
              <a:buNone/>
            </a:pPr>
            <a:r>
              <a:rPr lang="en-US" sz="2800" dirty="0" smtClean="0"/>
              <a:t>	      The </a:t>
            </a:r>
            <a:r>
              <a:rPr lang="en-US" sz="2800" dirty="0" smtClean="0"/>
              <a:t>Change </a:t>
            </a:r>
          </a:p>
          <a:p>
            <a:pPr marL="0" indent="0">
              <a:buNone/>
            </a:pPr>
            <a:endParaRPr lang="en-US" dirty="0"/>
          </a:p>
        </p:txBody>
      </p:sp>
      <p:sp>
        <p:nvSpPr>
          <p:cNvPr id="5" name="Content Placeholder 4"/>
          <p:cNvSpPr>
            <a:spLocks noGrp="1"/>
          </p:cNvSpPr>
          <p:nvPr>
            <p:ph sz="half" idx="1"/>
          </p:nvPr>
        </p:nvSpPr>
        <p:spPr>
          <a:xfrm>
            <a:off x="679268" y="1397136"/>
            <a:ext cx="5340531" cy="4571999"/>
          </a:xfrm>
        </p:spPr>
        <p:txBody>
          <a:bodyPr/>
          <a:lstStyle/>
          <a:p>
            <a:pPr marL="0" indent="0">
              <a:buNone/>
            </a:pPr>
            <a:r>
              <a:rPr lang="en-US" sz="2800" dirty="0" smtClean="0"/>
              <a:t>Past view of classroom science instruction</a:t>
            </a:r>
          </a:p>
          <a:p>
            <a:pPr marL="0" indent="0">
              <a:buNone/>
            </a:pPr>
            <a:endParaRPr lang="en-US" dirty="0"/>
          </a:p>
        </p:txBody>
      </p:sp>
      <p:pic>
        <p:nvPicPr>
          <p:cNvPr id="6" name="Picture 5"/>
          <p:cNvPicPr>
            <a:picLocks noChangeAspect="1"/>
          </p:cNvPicPr>
          <p:nvPr/>
        </p:nvPicPr>
        <p:blipFill>
          <a:blip r:embed="rId2"/>
          <a:stretch>
            <a:fillRect/>
          </a:stretch>
        </p:blipFill>
        <p:spPr>
          <a:xfrm>
            <a:off x="679267" y="2490113"/>
            <a:ext cx="4742548" cy="3429227"/>
          </a:xfrm>
          <a:prstGeom prst="rect">
            <a:avLst/>
          </a:prstGeom>
        </p:spPr>
      </p:pic>
      <p:pic>
        <p:nvPicPr>
          <p:cNvPr id="7" name="Picture 6"/>
          <p:cNvPicPr>
            <a:picLocks noChangeAspect="1"/>
          </p:cNvPicPr>
          <p:nvPr/>
        </p:nvPicPr>
        <p:blipFill>
          <a:blip r:embed="rId3"/>
          <a:stretch>
            <a:fillRect/>
          </a:stretch>
        </p:blipFill>
        <p:spPr>
          <a:xfrm>
            <a:off x="6095241" y="2052773"/>
            <a:ext cx="5058635" cy="3916362"/>
          </a:xfrm>
          <a:prstGeom prst="rect">
            <a:avLst/>
          </a:prstGeom>
        </p:spPr>
      </p:pic>
      <p:sp>
        <p:nvSpPr>
          <p:cNvPr id="8" name="TextBox 7"/>
          <p:cNvSpPr txBox="1"/>
          <p:nvPr/>
        </p:nvSpPr>
        <p:spPr>
          <a:xfrm>
            <a:off x="3597735" y="5719285"/>
            <a:ext cx="1824080" cy="400110"/>
          </a:xfrm>
          <a:prstGeom prst="rect">
            <a:avLst/>
          </a:prstGeom>
          <a:noFill/>
        </p:spPr>
        <p:txBody>
          <a:bodyPr wrap="square" rtlCol="0">
            <a:spAutoFit/>
          </a:bodyPr>
          <a:lstStyle/>
          <a:p>
            <a:r>
              <a:rPr lang="en-US" sz="2000" b="1" dirty="0" smtClean="0"/>
              <a:t>1934 - 1996</a:t>
            </a:r>
            <a:endParaRPr lang="en-US" sz="2000" b="1" dirty="0"/>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77" y="141515"/>
            <a:ext cx="9980682" cy="1096962"/>
          </a:xfrm>
        </p:spPr>
        <p:txBody>
          <a:bodyPr>
            <a:normAutofit/>
          </a:bodyPr>
          <a:lstStyle/>
          <a:p>
            <a:r>
              <a:rPr lang="en-US" sz="3600" dirty="0" smtClean="0"/>
              <a:t>How People Learn from the National Research Council </a:t>
            </a:r>
            <a:endParaRPr lang="en-US" sz="3600" dirty="0"/>
          </a:p>
        </p:txBody>
      </p:sp>
      <p:pic>
        <p:nvPicPr>
          <p:cNvPr id="3" name="Picture 2"/>
          <p:cNvPicPr>
            <a:picLocks noChangeAspect="1"/>
          </p:cNvPicPr>
          <p:nvPr/>
        </p:nvPicPr>
        <p:blipFill>
          <a:blip r:embed="rId2"/>
          <a:stretch>
            <a:fillRect/>
          </a:stretch>
        </p:blipFill>
        <p:spPr>
          <a:xfrm>
            <a:off x="8511870" y="1724297"/>
            <a:ext cx="3336142" cy="4648358"/>
          </a:xfrm>
          <a:prstGeom prst="rect">
            <a:avLst/>
          </a:prstGeom>
        </p:spPr>
      </p:pic>
      <p:sp>
        <p:nvSpPr>
          <p:cNvPr id="4" name="TextBox 3"/>
          <p:cNvSpPr txBox="1"/>
          <p:nvPr/>
        </p:nvSpPr>
        <p:spPr>
          <a:xfrm>
            <a:off x="261257" y="1724297"/>
            <a:ext cx="6701246" cy="523220"/>
          </a:xfrm>
          <a:prstGeom prst="rect">
            <a:avLst/>
          </a:prstGeom>
          <a:noFill/>
        </p:spPr>
        <p:txBody>
          <a:bodyPr wrap="square" rtlCol="0">
            <a:spAutoFit/>
          </a:bodyPr>
          <a:lstStyle/>
          <a:p>
            <a:endParaRPr lang="en-US" sz="2800" dirty="0"/>
          </a:p>
        </p:txBody>
      </p:sp>
      <p:sp>
        <p:nvSpPr>
          <p:cNvPr id="5" name="Rectangle 4"/>
          <p:cNvSpPr/>
          <p:nvPr/>
        </p:nvSpPr>
        <p:spPr>
          <a:xfrm>
            <a:off x="261256" y="1481102"/>
            <a:ext cx="8125098" cy="5632311"/>
          </a:xfrm>
          <a:prstGeom prst="rect">
            <a:avLst/>
          </a:prstGeom>
        </p:spPr>
        <p:txBody>
          <a:bodyPr wrap="square">
            <a:spAutoFit/>
          </a:bodyPr>
          <a:lstStyle/>
          <a:p>
            <a:r>
              <a:rPr lang="en-US" sz="2400" dirty="0"/>
              <a:t>Young children build their understanding from observations and explanations.  These conclusions can be accurate or in-accurate. </a:t>
            </a:r>
          </a:p>
          <a:p>
            <a:endParaRPr lang="en-US" sz="2400" dirty="0"/>
          </a:p>
          <a:p>
            <a:r>
              <a:rPr lang="en-US" sz="2400" dirty="0"/>
              <a:t>When new phenomena or problems are encountered, people will seek to fit those new experiences into their preconceptions.  </a:t>
            </a:r>
          </a:p>
          <a:p>
            <a:endParaRPr lang="en-US" sz="2400" dirty="0"/>
          </a:p>
          <a:p>
            <a:r>
              <a:rPr lang="en-US" sz="2400" dirty="0"/>
              <a:t>Only is something doesn’t fit in these “silos” will an individual build new applicable understanding. </a:t>
            </a:r>
          </a:p>
          <a:p>
            <a:endParaRPr lang="en-US" sz="2400" dirty="0"/>
          </a:p>
          <a:p>
            <a:r>
              <a:rPr lang="en-US" sz="2400" dirty="0"/>
              <a:t>This can lead to the “school” vs. “real world” effect. Which keeps students from applying one concept to other problems. </a:t>
            </a:r>
          </a:p>
          <a:p>
            <a:endParaRPr lang="en-US" sz="2400" dirty="0"/>
          </a:p>
        </p:txBody>
      </p:sp>
    </p:spTree>
    <p:extLst>
      <p:ext uri="{BB962C8B-B14F-4D97-AF65-F5344CB8AC3E}">
        <p14:creationId xmlns:p14="http://schemas.microsoft.com/office/powerpoint/2010/main" val="53321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74" y="154577"/>
            <a:ext cx="9980682" cy="1096962"/>
          </a:xfrm>
        </p:spPr>
        <p:txBody>
          <a:bodyPr>
            <a:normAutofit/>
          </a:bodyPr>
          <a:lstStyle/>
          <a:p>
            <a:r>
              <a:rPr lang="en-US" sz="3600" dirty="0" smtClean="0"/>
              <a:t>How People Learn from the National Research Council</a:t>
            </a:r>
            <a:endParaRPr lang="en-US" sz="3600" dirty="0"/>
          </a:p>
        </p:txBody>
      </p:sp>
      <p:sp>
        <p:nvSpPr>
          <p:cNvPr id="3" name="Content Placeholder 2"/>
          <p:cNvSpPr>
            <a:spLocks noGrp="1"/>
          </p:cNvSpPr>
          <p:nvPr>
            <p:ph idx="1"/>
          </p:nvPr>
        </p:nvSpPr>
        <p:spPr/>
        <p:txBody>
          <a:bodyPr/>
          <a:lstStyle/>
          <a:p>
            <a:pPr marL="0" indent="0">
              <a:buNone/>
            </a:pPr>
            <a:r>
              <a:rPr lang="en-US" sz="3200" u="sng" dirty="0" smtClean="0"/>
              <a:t>How can teachers prevent “school” vs. “real world” learning? </a:t>
            </a:r>
          </a:p>
          <a:p>
            <a:pPr marL="457200" indent="-457200">
              <a:buAutoNum type="arabicPeriod"/>
            </a:pPr>
            <a:r>
              <a:rPr lang="en-US" sz="2800" dirty="0" smtClean="0"/>
              <a:t>Identify your student’s preconceptions. </a:t>
            </a:r>
          </a:p>
          <a:p>
            <a:pPr marL="457200" indent="-457200">
              <a:buAutoNum type="arabicPeriod"/>
            </a:pPr>
            <a:r>
              <a:rPr lang="en-US" sz="2800" dirty="0" smtClean="0"/>
              <a:t>Have them think about their own thinking. </a:t>
            </a:r>
          </a:p>
          <a:p>
            <a:pPr marL="457200" indent="-457200">
              <a:buAutoNum type="arabicPeriod"/>
            </a:pPr>
            <a:r>
              <a:rPr lang="en-US" sz="2800" dirty="0" smtClean="0"/>
              <a:t>Increase collaborative communication to give students the opportunity to refine their understanding independently. </a:t>
            </a:r>
          </a:p>
          <a:p>
            <a:pPr marL="457200" indent="-457200">
              <a:buAutoNum type="arabicPeriod"/>
            </a:pPr>
            <a:r>
              <a:rPr lang="en-US" sz="2800" dirty="0" smtClean="0"/>
              <a:t>Support with explanations and information when they are ready for it.  </a:t>
            </a:r>
          </a:p>
          <a:p>
            <a:pPr marL="457200" indent="-457200">
              <a:buAutoNum type="arabicPeriod"/>
            </a:pPr>
            <a:endParaRPr lang="en-US" sz="2800" dirty="0"/>
          </a:p>
        </p:txBody>
      </p:sp>
    </p:spTree>
    <p:extLst>
      <p:ext uri="{BB962C8B-B14F-4D97-AF65-F5344CB8AC3E}">
        <p14:creationId xmlns:p14="http://schemas.microsoft.com/office/powerpoint/2010/main" val="6149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Framework</a:t>
            </a:r>
            <a:endParaRPr lang="en-US" sz="4800" dirty="0"/>
          </a:p>
        </p:txBody>
      </p:sp>
      <p:sp>
        <p:nvSpPr>
          <p:cNvPr id="4" name="Text Placeholder 3"/>
          <p:cNvSpPr>
            <a:spLocks noGrp="1"/>
          </p:cNvSpPr>
          <p:nvPr>
            <p:ph type="body" sz="half" idx="2"/>
          </p:nvPr>
        </p:nvSpPr>
        <p:spPr>
          <a:xfrm>
            <a:off x="496388" y="1521824"/>
            <a:ext cx="6701245" cy="5083084"/>
          </a:xfrm>
        </p:spPr>
        <p:txBody>
          <a:bodyPr/>
          <a:lstStyle/>
          <a:p>
            <a:pPr>
              <a:lnSpc>
                <a:spcPct val="100000"/>
              </a:lnSpc>
            </a:pPr>
            <a:r>
              <a:rPr lang="en-US" sz="2400" u="sng" dirty="0" smtClean="0"/>
              <a:t>The Framework </a:t>
            </a:r>
            <a:r>
              <a:rPr lang="en-US" sz="2400" dirty="0" smtClean="0"/>
              <a:t>supports our understanding that students are </a:t>
            </a:r>
            <a:r>
              <a:rPr lang="en-US" sz="2400" u="sng" dirty="0" smtClean="0"/>
              <a:t>born investigators </a:t>
            </a:r>
            <a:r>
              <a:rPr lang="en-US" sz="2400" dirty="0" smtClean="0"/>
              <a:t>who acquire knowledge by integrating scientific and engineering practices, cross-cutting concepts, with core scientific ideas. </a:t>
            </a:r>
          </a:p>
          <a:p>
            <a:pPr>
              <a:lnSpc>
                <a:spcPct val="100000"/>
              </a:lnSpc>
            </a:pPr>
            <a:endParaRPr lang="en-US" dirty="0"/>
          </a:p>
          <a:p>
            <a:pPr>
              <a:lnSpc>
                <a:spcPct val="100000"/>
              </a:lnSpc>
            </a:pPr>
            <a:r>
              <a:rPr lang="en-US" sz="2400" dirty="0" smtClean="0"/>
              <a:t>This </a:t>
            </a:r>
            <a:r>
              <a:rPr lang="en-US" sz="2400" u="sng" dirty="0" smtClean="0"/>
              <a:t>integration</a:t>
            </a:r>
            <a:r>
              <a:rPr lang="en-US" sz="2400" dirty="0" smtClean="0"/>
              <a:t> provides a foundation for applying literacy and mathematical reasoning to answer questions about natural phenomena that are experienced. </a:t>
            </a:r>
            <a:endParaRPr lang="en-US" sz="2400" dirty="0"/>
          </a:p>
        </p:txBody>
      </p:sp>
      <p:pic>
        <p:nvPicPr>
          <p:cNvPr id="6" name="Picture 5"/>
          <p:cNvPicPr>
            <a:picLocks noChangeAspect="1"/>
          </p:cNvPicPr>
          <p:nvPr/>
        </p:nvPicPr>
        <p:blipFill>
          <a:blip r:embed="rId2"/>
          <a:stretch>
            <a:fillRect/>
          </a:stretch>
        </p:blipFill>
        <p:spPr>
          <a:xfrm>
            <a:off x="7427595" y="1404258"/>
            <a:ext cx="4286250" cy="5200650"/>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An Analogy</a:t>
            </a:r>
            <a:endParaRPr lang="en-US" sz="4800" dirty="0"/>
          </a:p>
        </p:txBody>
      </p:sp>
      <p:pic>
        <p:nvPicPr>
          <p:cNvPr id="7" name="Picture 6"/>
          <p:cNvPicPr>
            <a:picLocks noChangeAspect="1"/>
          </p:cNvPicPr>
          <p:nvPr/>
        </p:nvPicPr>
        <p:blipFill>
          <a:blip r:embed="rId2"/>
          <a:stretch>
            <a:fillRect/>
          </a:stretch>
        </p:blipFill>
        <p:spPr>
          <a:xfrm>
            <a:off x="2502955" y="1465762"/>
            <a:ext cx="7184571" cy="4997416"/>
          </a:xfrm>
          <a:prstGeom prst="rect">
            <a:avLst/>
          </a:prstGeom>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openxmlformats.org/package/2006/metadata/core-properties"/>
    <ds:schemaRef ds:uri="http://purl.org/dc/elements/1.1/"/>
    <ds:schemaRef ds:uri="http://schemas.microsoft.com/office/infopath/2007/PartnerControls"/>
    <ds:schemaRef ds:uri="http://purl.org/dc/terms/"/>
    <ds:schemaRef ds:uri="http://purl.org/dc/dcmitype/"/>
    <ds:schemaRef ds:uri="http://schemas.microsoft.com/office/2006/documentManagement/types"/>
    <ds:schemaRef ds:uri="4873beb7-5857-4685-be1f-d57550cc96c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339</TotalTime>
  <Words>1164</Words>
  <Application>Microsoft Office PowerPoint</Application>
  <PresentationFormat>Widescreen</PresentationFormat>
  <Paragraphs>113</Paragraphs>
  <Slides>26</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Euphemia</vt:lpstr>
      <vt:lpstr>Plantagenet Cherokee</vt:lpstr>
      <vt:lpstr>Wingdings</vt:lpstr>
      <vt:lpstr>Academic Literature 16x9</vt:lpstr>
      <vt:lpstr>Implementing 3D learning through Science and Engineering Practices</vt:lpstr>
      <vt:lpstr>A Little About Me</vt:lpstr>
      <vt:lpstr>TSTA’s Professional Learning Components </vt:lpstr>
      <vt:lpstr>Implementing 3D learning through the TN Science Framework </vt:lpstr>
      <vt:lpstr>Introduction</vt:lpstr>
      <vt:lpstr>How People Learn from the National Research Council </vt:lpstr>
      <vt:lpstr>How People Learn from the National Research Council</vt:lpstr>
      <vt:lpstr>The Framework</vt:lpstr>
      <vt:lpstr>An Analogy</vt:lpstr>
      <vt:lpstr>The Tennessee State Standards and the Framework for K-12 Science Education</vt:lpstr>
      <vt:lpstr>Dimension One: Practices</vt:lpstr>
      <vt:lpstr>Dimension Two: CrossCutting Concepts</vt:lpstr>
      <vt:lpstr>Dimension Three: Disciplinary Core Ideas</vt:lpstr>
      <vt:lpstr>Our Focus</vt:lpstr>
      <vt:lpstr>PowerPoint Presentation</vt:lpstr>
      <vt:lpstr>PowerPoint Presentation</vt:lpstr>
      <vt:lpstr>Implementation </vt:lpstr>
      <vt:lpstr>PowerPoint Presentation</vt:lpstr>
      <vt:lpstr>Phenomena: Thirsty Candle</vt:lpstr>
      <vt:lpstr>Phenomena: Thirsty Candle Steps</vt:lpstr>
      <vt:lpstr>Discussion</vt:lpstr>
      <vt:lpstr>Taking it Further</vt:lpstr>
      <vt:lpstr>Taking It Further</vt:lpstr>
      <vt:lpstr>Assessing Science and Engineering Practices</vt:lpstr>
      <vt:lpstr>The Goal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3D learning through the TN Science Framework</dc:title>
  <dc:creator>Autumn Hillis</dc:creator>
  <cp:lastModifiedBy>Autumn Hillis</cp:lastModifiedBy>
  <cp:revision>26</cp:revision>
  <dcterms:created xsi:type="dcterms:W3CDTF">2017-11-08T14:48:26Z</dcterms:created>
  <dcterms:modified xsi:type="dcterms:W3CDTF">2017-11-10T21:36:25Z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